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n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n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n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n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n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796"/>
    <p:restoredTop sz="94681"/>
  </p:normalViewPr>
  <p:slideViewPr>
    <p:cSldViewPr snapToGrid="0" snapToObjects="1">
      <p:cViewPr varScale="1">
        <p:scale>
          <a:sx n="62" d="100"/>
          <a:sy n="62" d="100"/>
        </p:scale>
        <p:origin x="174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yas Mahadeen" userId="a12aec38-991b-496c-9ec9-82b95eef9908" providerId="ADAL" clId="{094494FC-09C7-49B7-A2ED-1F9167886305}"/>
    <pc:docChg chg="modSld">
      <pc:chgData name="Eyas Mahadeen" userId="a12aec38-991b-496c-9ec9-82b95eef9908" providerId="ADAL" clId="{094494FC-09C7-49B7-A2ED-1F9167886305}" dt="2024-03-08T21:01:14.626" v="8" actId="20577"/>
      <pc:docMkLst>
        <pc:docMk/>
      </pc:docMkLst>
      <pc:sldChg chg="modSp mod">
        <pc:chgData name="Eyas Mahadeen" userId="a12aec38-991b-496c-9ec9-82b95eef9908" providerId="ADAL" clId="{094494FC-09C7-49B7-A2ED-1F9167886305}" dt="2024-03-08T21:01:14.626" v="8" actId="20577"/>
        <pc:sldMkLst>
          <pc:docMk/>
          <pc:sldMk cId="0" sldId="264"/>
        </pc:sldMkLst>
        <pc:spChg chg="mod">
          <ac:chgData name="Eyas Mahadeen" userId="a12aec38-991b-496c-9ec9-82b95eef9908" providerId="ADAL" clId="{094494FC-09C7-49B7-A2ED-1F9167886305}" dt="2024-03-08T21:01:14.626" v="8" actId="20577"/>
          <ac:spMkLst>
            <pc:docMk/>
            <pc:sldMk cId="0" sldId="264"/>
            <ac:spMk id="61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" name="Shape 1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j-lt"/>
        <a:ea typeface="+mj-ea"/>
        <a:cs typeface="+mj-cs"/>
        <a:sym typeface="Arial"/>
      </a:defRPr>
    </a:lvl1pPr>
    <a:lvl2pPr indent="2286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2pPr>
    <a:lvl3pPr indent="4572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3pPr>
    <a:lvl4pPr indent="6858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4pPr>
    <a:lvl5pPr indent="9144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5pPr>
    <a:lvl6pPr indent="11430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6pPr>
    <a:lvl7pPr indent="13716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7pPr>
    <a:lvl8pPr indent="16002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8pPr>
    <a:lvl9pPr indent="18288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.tif" descr="image.t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7200" y="5903912"/>
            <a:ext cx="990600" cy="877888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488029" y="6245225"/>
            <a:ext cx="284372" cy="307340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r">
              <a:defRPr sz="1400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r>
              <a:t>Title Text</a:t>
            </a:r>
          </a:p>
        </p:txBody>
      </p:sp>
      <p:sp>
        <p:nvSpPr>
          <p:cNvPr id="5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2B5481"/>
          </a:solidFill>
          <a:uFillTx/>
          <a:latin typeface="Century Gothic"/>
          <a:ea typeface="Century Gothic"/>
          <a:cs typeface="Century Gothic"/>
          <a:sym typeface="Century Gothic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2B5481"/>
          </a:solidFill>
          <a:uFillTx/>
          <a:latin typeface="Century Gothic"/>
          <a:ea typeface="Century Gothic"/>
          <a:cs typeface="Century Gothic"/>
          <a:sym typeface="Century Gothic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2B5481"/>
          </a:solidFill>
          <a:uFillTx/>
          <a:latin typeface="Century Gothic"/>
          <a:ea typeface="Century Gothic"/>
          <a:cs typeface="Century Gothic"/>
          <a:sym typeface="Century Gothic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2B5481"/>
          </a:solidFill>
          <a:uFillTx/>
          <a:latin typeface="Century Gothic"/>
          <a:ea typeface="Century Gothic"/>
          <a:cs typeface="Century Gothic"/>
          <a:sym typeface="Century Gothic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2B5481"/>
          </a:solidFill>
          <a:uFillTx/>
          <a:latin typeface="Century Gothic"/>
          <a:ea typeface="Century Gothic"/>
          <a:cs typeface="Century Gothic"/>
          <a:sym typeface="Century Gothic"/>
        </a:defRPr>
      </a:lvl5pPr>
      <a:lvl6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2B5481"/>
          </a:solidFill>
          <a:uFillTx/>
          <a:latin typeface="Century Gothic"/>
          <a:ea typeface="Century Gothic"/>
          <a:cs typeface="Century Gothic"/>
          <a:sym typeface="Century Gothic"/>
        </a:defRPr>
      </a:lvl6pPr>
      <a:lvl7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2B5481"/>
          </a:solidFill>
          <a:uFillTx/>
          <a:latin typeface="Century Gothic"/>
          <a:ea typeface="Century Gothic"/>
          <a:cs typeface="Century Gothic"/>
          <a:sym typeface="Century Gothic"/>
        </a:defRPr>
      </a:lvl7pPr>
      <a:lvl8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2B5481"/>
          </a:solidFill>
          <a:uFillTx/>
          <a:latin typeface="Century Gothic"/>
          <a:ea typeface="Century Gothic"/>
          <a:cs typeface="Century Gothic"/>
          <a:sym typeface="Century Gothic"/>
        </a:defRPr>
      </a:lvl8pPr>
      <a:lvl9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2B5481"/>
          </a:solidFill>
          <a:uFillTx/>
          <a:latin typeface="Century Gothic"/>
          <a:ea typeface="Century Gothic"/>
          <a:cs typeface="Century Gothic"/>
          <a:sym typeface="Century Gothic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Tx/>
        <a:buChar char="»"/>
        <a:tabLst/>
        <a:defRPr sz="2200" b="1" i="0" u="none" strike="noStrike" cap="none" spc="0" baseline="0">
          <a:solidFill>
            <a:srgbClr val="2B5481"/>
          </a:solidFill>
          <a:uFillTx/>
          <a:latin typeface="Century Gothic"/>
          <a:ea typeface="Century Gothic"/>
          <a:cs typeface="Century Gothic"/>
          <a:sym typeface="Century Gothic"/>
        </a:defRPr>
      </a:lvl1pPr>
      <a:lvl2pPr marL="806450" marR="0" indent="-34925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Tx/>
        <a:buChar char="–"/>
        <a:tabLst/>
        <a:defRPr sz="2200" b="1" i="0" u="none" strike="noStrike" cap="none" spc="0" baseline="0">
          <a:solidFill>
            <a:srgbClr val="2B5481"/>
          </a:solidFill>
          <a:uFillTx/>
          <a:latin typeface="Century Gothic"/>
          <a:ea typeface="Century Gothic"/>
          <a:cs typeface="Century Gothic"/>
          <a:sym typeface="Century Gothic"/>
        </a:defRPr>
      </a:lvl2pPr>
      <a:lvl3pPr marL="1193800" marR="0" indent="-2794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Tx/>
        <a:buChar char="•"/>
        <a:tabLst/>
        <a:defRPr sz="2200" b="1" i="0" u="none" strike="noStrike" cap="none" spc="0" baseline="0">
          <a:solidFill>
            <a:srgbClr val="2B5481"/>
          </a:solidFill>
          <a:uFillTx/>
          <a:latin typeface="Century Gothic"/>
          <a:ea typeface="Century Gothic"/>
          <a:cs typeface="Century Gothic"/>
          <a:sym typeface="Century Gothic"/>
        </a:defRPr>
      </a:lvl3pPr>
      <a:lvl4pPr marL="1651000" marR="0" indent="-2794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Tx/>
        <a:buChar char="–"/>
        <a:tabLst/>
        <a:defRPr sz="2200" b="1" i="0" u="none" strike="noStrike" cap="none" spc="0" baseline="0">
          <a:solidFill>
            <a:srgbClr val="2B5481"/>
          </a:solidFill>
          <a:uFillTx/>
          <a:latin typeface="Century Gothic"/>
          <a:ea typeface="Century Gothic"/>
          <a:cs typeface="Century Gothic"/>
          <a:sym typeface="Century Gothic"/>
        </a:defRPr>
      </a:lvl4pPr>
      <a:lvl5pPr marL="2108200" marR="0" indent="-2794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Tx/>
        <a:buChar char="»"/>
        <a:tabLst/>
        <a:defRPr sz="2200" b="1" i="0" u="none" strike="noStrike" cap="none" spc="0" baseline="0">
          <a:solidFill>
            <a:srgbClr val="2B5481"/>
          </a:solidFill>
          <a:uFillTx/>
          <a:latin typeface="Century Gothic"/>
          <a:ea typeface="Century Gothic"/>
          <a:cs typeface="Century Gothic"/>
          <a:sym typeface="Century Gothic"/>
        </a:defRPr>
      </a:lvl5pPr>
      <a:lvl6pPr marL="2565400" marR="0" indent="-2794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Tx/>
        <a:buChar char=""/>
        <a:tabLst/>
        <a:defRPr sz="2200" b="1" i="0" u="none" strike="noStrike" cap="none" spc="0" baseline="0">
          <a:solidFill>
            <a:srgbClr val="2B5481"/>
          </a:solidFill>
          <a:uFillTx/>
          <a:latin typeface="Century Gothic"/>
          <a:ea typeface="Century Gothic"/>
          <a:cs typeface="Century Gothic"/>
          <a:sym typeface="Century Gothic"/>
        </a:defRPr>
      </a:lvl6pPr>
      <a:lvl7pPr marL="3022600" marR="0" indent="-2794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Tx/>
        <a:buChar char=""/>
        <a:tabLst/>
        <a:defRPr sz="2200" b="1" i="0" u="none" strike="noStrike" cap="none" spc="0" baseline="0">
          <a:solidFill>
            <a:srgbClr val="2B5481"/>
          </a:solidFill>
          <a:uFillTx/>
          <a:latin typeface="Century Gothic"/>
          <a:ea typeface="Century Gothic"/>
          <a:cs typeface="Century Gothic"/>
          <a:sym typeface="Century Gothic"/>
        </a:defRPr>
      </a:lvl7pPr>
      <a:lvl8pPr marL="3479800" marR="0" indent="-2794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Tx/>
        <a:buChar char=""/>
        <a:tabLst/>
        <a:defRPr sz="2200" b="1" i="0" u="none" strike="noStrike" cap="none" spc="0" baseline="0">
          <a:solidFill>
            <a:srgbClr val="2B5481"/>
          </a:solidFill>
          <a:uFillTx/>
          <a:latin typeface="Century Gothic"/>
          <a:ea typeface="Century Gothic"/>
          <a:cs typeface="Century Gothic"/>
          <a:sym typeface="Century Gothic"/>
        </a:defRPr>
      </a:lvl8pPr>
      <a:lvl9pPr marL="3937000" marR="0" indent="-2794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Tx/>
        <a:buChar char=""/>
        <a:tabLst/>
        <a:defRPr sz="2200" b="1" i="0" u="none" strike="noStrike" cap="none" spc="0" baseline="0">
          <a:solidFill>
            <a:srgbClr val="2B5481"/>
          </a:solidFill>
          <a:uFillTx/>
          <a:latin typeface="Century Gothic"/>
          <a:ea typeface="Century Gothic"/>
          <a:cs typeface="Century Gothic"/>
          <a:sym typeface="Century Gothic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2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578144" y="6245225"/>
            <a:ext cx="194257" cy="30734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</a:t>
            </a:fld>
            <a:endParaRPr/>
          </a:p>
        </p:txBody>
      </p:sp>
      <p:sp>
        <p:nvSpPr>
          <p:cNvPr id="22" name="1"/>
          <p:cNvSpPr txBox="1"/>
          <p:nvPr/>
        </p:nvSpPr>
        <p:spPr>
          <a:xfrm>
            <a:off x="5684520" y="6245225"/>
            <a:ext cx="2042161" cy="307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sz="1400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1</a:t>
            </a:r>
          </a:p>
        </p:txBody>
      </p:sp>
      <p:sp>
        <p:nvSpPr>
          <p:cNvPr id="23" name="Line"/>
          <p:cNvSpPr/>
          <p:nvPr/>
        </p:nvSpPr>
        <p:spPr>
          <a:xfrm flipH="1">
            <a:off x="-1" y="1066800"/>
            <a:ext cx="2" cy="1350963"/>
          </a:xfrm>
          <a:prstGeom prst="line">
            <a:avLst/>
          </a:prstGeom>
          <a:ln w="19050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4" name="Line"/>
          <p:cNvSpPr/>
          <p:nvPr/>
        </p:nvSpPr>
        <p:spPr>
          <a:xfrm>
            <a:off x="9161462" y="1066800"/>
            <a:ext cx="1" cy="1333500"/>
          </a:xfrm>
          <a:prstGeom prst="line">
            <a:avLst/>
          </a:prstGeom>
          <a:ln w="19050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25" name="159933-44" descr="159933-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6000" y="-195263"/>
            <a:ext cx="10882313" cy="74501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6" name="image.tif" descr="image.t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7200" y="5903912"/>
            <a:ext cx="990600" cy="877888"/>
          </a:xfrm>
          <a:prstGeom prst="rect">
            <a:avLst/>
          </a:prstGeom>
          <a:ln w="12700">
            <a:miter lim="400000"/>
          </a:ln>
        </p:spPr>
      </p:pic>
      <p:sp>
        <p:nvSpPr>
          <p:cNvPr id="27" name="Serving the World"/>
          <p:cNvSpPr txBox="1"/>
          <p:nvPr/>
        </p:nvSpPr>
        <p:spPr>
          <a:xfrm>
            <a:off x="4693920" y="4724400"/>
            <a:ext cx="4404360" cy="650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sz="3600" b="1">
                <a:solidFill>
                  <a:srgbClr val="7AA9D0"/>
                </a:solidFill>
              </a:defRPr>
            </a:lvl1pPr>
          </a:lstStyle>
          <a:p>
            <a:r>
              <a:t>Serving the World</a:t>
            </a:r>
          </a:p>
        </p:txBody>
      </p:sp>
      <p:sp>
        <p:nvSpPr>
          <p:cNvPr id="28" name="Police…"/>
          <p:cNvSpPr txBox="1"/>
          <p:nvPr/>
        </p:nvSpPr>
        <p:spPr>
          <a:xfrm>
            <a:off x="350519" y="533400"/>
            <a:ext cx="9433562" cy="4472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5400" b="1">
                <a:solidFill>
                  <a:srgbClr val="FF0000"/>
                </a:solidFill>
              </a:defRPr>
            </a:pPr>
            <a:endParaRPr dirty="0"/>
          </a:p>
          <a:p>
            <a:pPr>
              <a:defRPr sz="5400" b="1">
                <a:solidFill>
                  <a:srgbClr val="FF0000"/>
                </a:solidFill>
              </a:defRPr>
            </a:pPr>
            <a:r>
              <a:rPr dirty="0"/>
              <a:t>Police</a:t>
            </a:r>
          </a:p>
          <a:p>
            <a:pPr>
              <a:defRPr sz="5400" b="1">
                <a:solidFill>
                  <a:srgbClr val="FF0000"/>
                </a:solidFill>
              </a:defRPr>
            </a:pPr>
            <a:r>
              <a:rPr dirty="0"/>
              <a:t>Secondment Campaign – 202</a:t>
            </a:r>
            <a:r>
              <a:rPr lang="en-US" dirty="0"/>
              <a:t>4</a:t>
            </a:r>
            <a:r>
              <a:rPr dirty="0"/>
              <a:t> Phase 1</a:t>
            </a:r>
          </a:p>
          <a:p>
            <a:pPr>
              <a:defRPr sz="6600" b="1">
                <a:solidFill>
                  <a:srgbClr val="FF0000"/>
                </a:solidFill>
              </a:defRPr>
            </a:pPr>
            <a:r>
              <a:rPr dirty="0"/>
              <a:t>The workflow process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2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488029" y="6245225"/>
            <a:ext cx="284371" cy="30734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10</a:t>
            </a:fld>
            <a:endParaRPr/>
          </a:p>
        </p:txBody>
      </p:sp>
      <p:sp>
        <p:nvSpPr>
          <p:cNvPr id="64" name="Submissions"/>
          <p:cNvSpPr txBox="1"/>
          <p:nvPr/>
        </p:nvSpPr>
        <p:spPr>
          <a:xfrm>
            <a:off x="1112519" y="2590800"/>
            <a:ext cx="7299961" cy="1336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8000">
                <a:solidFill>
                  <a:srgbClr val="FFFFFF"/>
                </a:solidFill>
              </a:defRPr>
            </a:lvl1pPr>
          </a:lstStyle>
          <a:p>
            <a:r>
              <a:t>Submissions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488029" y="6245225"/>
            <a:ext cx="284371" cy="30734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11</a:t>
            </a:fld>
            <a:endParaRPr/>
          </a:p>
        </p:txBody>
      </p:sp>
      <p:sp>
        <p:nvSpPr>
          <p:cNvPr id="67" name="Submission of nominated Candidates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>
                <a:solidFill>
                  <a:srgbClr val="003399"/>
                </a:solidFill>
              </a:defRPr>
            </a:lvl1pPr>
          </a:lstStyle>
          <a:p>
            <a:r>
              <a:t>Submission of nominated Candidates</a:t>
            </a:r>
          </a:p>
        </p:txBody>
      </p:sp>
      <p:sp>
        <p:nvSpPr>
          <p:cNvPr id="68" name="All nominated candidates must be submitted in one single submission via one Note Verbale in accordance with the deadline date of the JO.…"/>
          <p:cNvSpPr txBox="1"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har char="•"/>
              <a:defRPr sz="2400">
                <a:solidFill>
                  <a:srgbClr val="003399"/>
                </a:solidFill>
              </a:defRPr>
            </a:pPr>
            <a:r>
              <a:rPr dirty="0"/>
              <a:t>All nominated candidates must be submitted in one single submission via one Note Verbale in accordance with the deadline date of the JO.</a:t>
            </a:r>
          </a:p>
          <a:p>
            <a:pPr>
              <a:buChar char="•"/>
              <a:defRPr sz="2400">
                <a:solidFill>
                  <a:srgbClr val="003399"/>
                </a:solidFill>
              </a:defRPr>
            </a:pPr>
            <a:endParaRPr dirty="0"/>
          </a:p>
          <a:p>
            <a:pPr>
              <a:buChar char="•"/>
              <a:defRPr sz="2400">
                <a:solidFill>
                  <a:srgbClr val="003399"/>
                </a:solidFill>
              </a:defRPr>
            </a:pPr>
            <a:r>
              <a:rPr dirty="0"/>
              <a:t>Each submission must contain the excel form “Phase 1 of the 202</a:t>
            </a:r>
            <a:r>
              <a:rPr lang="en-US" dirty="0"/>
              <a:t>4</a:t>
            </a:r>
            <a:r>
              <a:rPr dirty="0"/>
              <a:t> Campaign - Application Sheet - List of Candidates by Permanent Missions” duly completed, listing </a:t>
            </a:r>
            <a:r>
              <a:rPr lang="en-US" dirty="0"/>
              <a:t>particulars </a:t>
            </a:r>
            <a:r>
              <a:rPr dirty="0"/>
              <a:t>of all the nominated candidates for each JO.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488029" y="6245225"/>
            <a:ext cx="284371" cy="30734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12</a:t>
            </a:fld>
            <a:endParaRPr/>
          </a:p>
        </p:txBody>
      </p:sp>
      <p:sp>
        <p:nvSpPr>
          <p:cNvPr id="71" name="Submission of Nominated Candidates (continuation)"/>
          <p:cNvSpPr txBox="1">
            <a:spLocks noGrp="1"/>
          </p:cNvSpPr>
          <p:nvPr>
            <p:ph type="title" idx="4294967295"/>
          </p:nvPr>
        </p:nvSpPr>
        <p:spPr>
          <a:xfrm>
            <a:off x="381000" y="152399"/>
            <a:ext cx="8229600" cy="114300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defRPr>
                <a:solidFill>
                  <a:srgbClr val="003399"/>
                </a:solidFill>
              </a:defRPr>
            </a:pPr>
            <a:r>
              <a:t>Submission of Nominated</a:t>
            </a:r>
            <a:br/>
            <a:r>
              <a:t>Candidates (continuation)</a:t>
            </a:r>
          </a:p>
        </p:txBody>
      </p:sp>
      <p:sp>
        <p:nvSpPr>
          <p:cNvPr id="72" name="In addition, for each nominated candidate:…"/>
          <p:cNvSpPr txBox="1">
            <a:spLocks noGrp="1"/>
          </p:cNvSpPr>
          <p:nvPr>
            <p:ph type="body" idx="4294967295"/>
          </p:nvPr>
        </p:nvSpPr>
        <p:spPr>
          <a:xfrm>
            <a:off x="381000" y="12954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400"/>
              </a:spcBef>
              <a:buChar char="•"/>
              <a:defRPr sz="2000">
                <a:solidFill>
                  <a:srgbClr val="003399"/>
                </a:solidFill>
              </a:defRPr>
            </a:pPr>
            <a:r>
              <a:rPr dirty="0"/>
              <a:t>In addition, for each nominated candidate:</a:t>
            </a:r>
          </a:p>
          <a:p>
            <a:pPr marL="742950" lvl="1" indent="-285750">
              <a:spcBef>
                <a:spcPts val="0"/>
              </a:spcBef>
              <a:defRPr sz="2000">
                <a:solidFill>
                  <a:srgbClr val="003399"/>
                </a:solidFill>
              </a:defRPr>
            </a:pPr>
            <a:endParaRPr dirty="0"/>
          </a:p>
          <a:p>
            <a:pPr marL="742950" lvl="1" indent="-285750">
              <a:spcBef>
                <a:spcPts val="0"/>
              </a:spcBef>
              <a:defRPr sz="2000">
                <a:solidFill>
                  <a:srgbClr val="003399"/>
                </a:solidFill>
              </a:defRPr>
            </a:pPr>
            <a:r>
              <a:rPr dirty="0"/>
              <a:t>A United Nations Personal History Profile (PHP, Form P.11) and if needed an Employment record (Supplementary Sheet), duly completed and signed by the candidate </a:t>
            </a:r>
          </a:p>
          <a:p>
            <a:pPr marL="742950" lvl="1" indent="-285750">
              <a:spcBef>
                <a:spcPts val="0"/>
              </a:spcBef>
              <a:defRPr sz="2000">
                <a:solidFill>
                  <a:srgbClr val="003399"/>
                </a:solidFill>
              </a:defRPr>
            </a:pPr>
            <a:endParaRPr dirty="0"/>
          </a:p>
          <a:p>
            <a:pPr marL="742950" lvl="1" indent="-285750">
              <a:spcBef>
                <a:spcPts val="0"/>
              </a:spcBef>
              <a:defRPr sz="2000">
                <a:solidFill>
                  <a:srgbClr val="003399"/>
                </a:solidFill>
              </a:defRPr>
            </a:pPr>
            <a:r>
              <a:rPr dirty="0"/>
              <a:t>Employment and Academic Certification (Attachment to Personal History Profile (</a:t>
            </a:r>
            <a:r>
              <a:rPr sz="1600" dirty="0"/>
              <a:t>PHP, Form P.11</a:t>
            </a:r>
            <a:r>
              <a:rPr dirty="0"/>
              <a:t>), duly completed and signed by the candidate </a:t>
            </a:r>
            <a:r>
              <a:rPr dirty="0">
                <a:solidFill>
                  <a:srgbClr val="FF0000"/>
                </a:solidFill>
              </a:rPr>
              <a:t>and</a:t>
            </a:r>
            <a:r>
              <a:rPr dirty="0"/>
              <a:t> </a:t>
            </a:r>
            <a:r>
              <a:rPr lang="en-US" u="sng" dirty="0"/>
              <a:t>stamped</a:t>
            </a:r>
            <a:r>
              <a:rPr u="sng" dirty="0"/>
              <a:t> by the relevant </a:t>
            </a:r>
            <a:r>
              <a:rPr lang="en-US" u="sng" dirty="0"/>
              <a:t>l</a:t>
            </a:r>
            <a:r>
              <a:rPr u="sng" dirty="0"/>
              <a:t>ocal </a:t>
            </a:r>
            <a:r>
              <a:rPr lang="en-US" u="sng" dirty="0"/>
              <a:t>a</a:t>
            </a:r>
            <a:r>
              <a:rPr u="sng" dirty="0"/>
              <a:t>uthority</a:t>
            </a:r>
            <a:r>
              <a:rPr dirty="0"/>
              <a:t> indicating the candidate’s graduation from required academic/police institution as well as his/her rank and date of enlistment/entry to service for police officers.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488029" y="6245225"/>
            <a:ext cx="284371" cy="30734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13</a:t>
            </a:fld>
            <a:endParaRPr/>
          </a:p>
        </p:txBody>
      </p:sp>
      <p:sp>
        <p:nvSpPr>
          <p:cNvPr id="75" name="Delivery and Receipt"/>
          <p:cNvSpPr txBox="1">
            <a:spLocks noGrp="1"/>
          </p:cNvSpPr>
          <p:nvPr>
            <p:ph type="title" idx="4294967295"/>
          </p:nvPr>
        </p:nvSpPr>
        <p:spPr>
          <a:xfrm>
            <a:off x="381000" y="381000"/>
            <a:ext cx="8229600" cy="41116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576072">
              <a:defRPr sz="2016">
                <a:solidFill>
                  <a:srgbClr val="003399"/>
                </a:solidFill>
              </a:defRPr>
            </a:lvl1pPr>
          </a:lstStyle>
          <a:p>
            <a:r>
              <a:t>Delivery and Receipt</a:t>
            </a:r>
          </a:p>
        </p:txBody>
      </p:sp>
      <p:sp>
        <p:nvSpPr>
          <p:cNvPr id="76" name="Submissions must be:…"/>
          <p:cNvSpPr txBox="1">
            <a:spLocks noGrp="1"/>
          </p:cNvSpPr>
          <p:nvPr>
            <p:ph type="body" idx="4294967295"/>
          </p:nvPr>
        </p:nvSpPr>
        <p:spPr>
          <a:xfrm>
            <a:off x="152400" y="990600"/>
            <a:ext cx="8839200" cy="5254625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400"/>
              </a:spcBef>
              <a:buChar char="•"/>
              <a:defRPr sz="2000">
                <a:solidFill>
                  <a:srgbClr val="003399"/>
                </a:solidFill>
              </a:defRPr>
            </a:pPr>
            <a:r>
              <a:rPr dirty="0"/>
              <a:t>Submissions must be:</a:t>
            </a:r>
          </a:p>
          <a:p>
            <a:pPr marL="0" lvl="1" indent="457200">
              <a:spcBef>
                <a:spcPts val="0"/>
              </a:spcBef>
              <a:buSzTx/>
              <a:buNone/>
              <a:defRPr sz="2000">
                <a:solidFill>
                  <a:srgbClr val="FF0000"/>
                </a:solidFill>
              </a:defRPr>
            </a:pPr>
            <a:endParaRPr dirty="0"/>
          </a:p>
          <a:p>
            <a:pPr marL="0" lvl="1" indent="457200">
              <a:spcBef>
                <a:spcPts val="0"/>
              </a:spcBef>
              <a:buSzTx/>
              <a:buNone/>
              <a:defRPr sz="2000" u="sng">
                <a:solidFill>
                  <a:srgbClr val="FF0000"/>
                </a:solidFill>
              </a:defRPr>
            </a:pPr>
            <a:r>
              <a:rPr dirty="0"/>
              <a:t>Emailed</a:t>
            </a:r>
            <a:r>
              <a:rPr u="none" dirty="0">
                <a:solidFill>
                  <a:srgbClr val="003399"/>
                </a:solidFill>
              </a:rPr>
              <a:t> to </a:t>
            </a:r>
            <a:r>
              <a:rPr u="none" dirty="0" err="1">
                <a:solidFill>
                  <a:srgbClr val="003399"/>
                </a:solidFill>
              </a:rPr>
              <a:t>dpo-policesecondmentcampaign@un.org</a:t>
            </a:r>
            <a:r>
              <a:rPr u="none" dirty="0">
                <a:solidFill>
                  <a:srgbClr val="003399"/>
                </a:solidFill>
              </a:rPr>
              <a:t>  </a:t>
            </a:r>
            <a:endParaRPr dirty="0">
              <a:solidFill>
                <a:srgbClr val="003399"/>
              </a:solidFill>
            </a:endParaRPr>
          </a:p>
          <a:p>
            <a:pPr>
              <a:spcBef>
                <a:spcPts val="400"/>
              </a:spcBef>
              <a:buSzTx/>
              <a:buNone/>
              <a:defRPr sz="2000">
                <a:solidFill>
                  <a:srgbClr val="003399"/>
                </a:solidFill>
              </a:defRPr>
            </a:pPr>
            <a:r>
              <a:rPr dirty="0"/>
              <a:t>	</a:t>
            </a:r>
          </a:p>
          <a:p>
            <a:pPr>
              <a:spcBef>
                <a:spcPts val="400"/>
              </a:spcBef>
              <a:buSzTx/>
              <a:buNone/>
              <a:defRPr sz="2000">
                <a:solidFill>
                  <a:srgbClr val="003399"/>
                </a:solidFill>
              </a:defRPr>
            </a:pPr>
            <a:r>
              <a:rPr dirty="0"/>
              <a:t>     </a:t>
            </a:r>
            <a:r>
              <a:rPr dirty="0">
                <a:solidFill>
                  <a:srgbClr val="FF0000"/>
                </a:solidFill>
              </a:rPr>
              <a:t>NOTE:</a:t>
            </a:r>
            <a:r>
              <a:rPr dirty="0"/>
              <a:t> No submissions are accepted via ordinary mail </a:t>
            </a:r>
            <a:r>
              <a:rPr lang="en-US" dirty="0"/>
              <a:t>– currier </a:t>
            </a:r>
            <a:r>
              <a:rPr dirty="0"/>
              <a:t>after the deadline.</a:t>
            </a:r>
          </a:p>
          <a:p>
            <a:pPr>
              <a:buChar char="•"/>
              <a:defRPr sz="2000">
                <a:solidFill>
                  <a:srgbClr val="003399"/>
                </a:solidFill>
              </a:defRPr>
            </a:pPr>
            <a:endParaRPr dirty="0"/>
          </a:p>
          <a:p>
            <a:pPr>
              <a:spcBef>
                <a:spcPts val="400"/>
              </a:spcBef>
              <a:buChar char="•"/>
              <a:defRPr sz="2000">
                <a:solidFill>
                  <a:srgbClr val="003399"/>
                </a:solidFill>
              </a:defRPr>
            </a:pPr>
            <a:r>
              <a:rPr dirty="0"/>
              <a:t>The designated official/office in the Police Division confirms receipt of the submissions by responding to the electronic submission after verifying that all submission formalities were adhered to. 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2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488029" y="6245225"/>
            <a:ext cx="284371" cy="30734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14</a:t>
            </a:fld>
            <a:endParaRPr/>
          </a:p>
        </p:txBody>
      </p:sp>
      <p:sp>
        <p:nvSpPr>
          <p:cNvPr id="79" name="Screening…"/>
          <p:cNvSpPr txBox="1"/>
          <p:nvPr/>
        </p:nvSpPr>
        <p:spPr>
          <a:xfrm>
            <a:off x="502919" y="882650"/>
            <a:ext cx="7299961" cy="3825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8000">
                <a:solidFill>
                  <a:srgbClr val="FFFFFF"/>
                </a:solidFill>
              </a:defRPr>
            </a:pPr>
            <a:r>
              <a:t>Screening</a:t>
            </a:r>
          </a:p>
          <a:p>
            <a:pPr algn="ctr">
              <a:defRPr sz="8000">
                <a:solidFill>
                  <a:srgbClr val="FFFFFF"/>
                </a:solidFill>
              </a:defRPr>
            </a:pPr>
            <a:r>
              <a:t>&amp;</a:t>
            </a:r>
          </a:p>
          <a:p>
            <a:pPr algn="ctr">
              <a:defRPr sz="8000">
                <a:solidFill>
                  <a:srgbClr val="FFFFFF"/>
                </a:solidFill>
              </a:defRPr>
            </a:pPr>
            <a:r>
              <a:t>Shortlisting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488029" y="6245225"/>
            <a:ext cx="284371" cy="30734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15</a:t>
            </a:fld>
            <a:endParaRPr/>
          </a:p>
        </p:txBody>
      </p:sp>
      <p:sp>
        <p:nvSpPr>
          <p:cNvPr id="82" name="Initial Screening"/>
          <p:cNvSpPr txBox="1">
            <a:spLocks noGrp="1"/>
          </p:cNvSpPr>
          <p:nvPr>
            <p:ph type="title" idx="4294967295"/>
          </p:nvPr>
        </p:nvSpPr>
        <p:spPr>
          <a:xfrm>
            <a:off x="457200" y="304800"/>
            <a:ext cx="8229600" cy="33496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512063">
              <a:defRPr sz="1568">
                <a:solidFill>
                  <a:srgbClr val="003399"/>
                </a:solidFill>
              </a:defRPr>
            </a:lvl1pPr>
          </a:lstStyle>
          <a:p>
            <a:r>
              <a:t>Initial Screening</a:t>
            </a:r>
          </a:p>
        </p:txBody>
      </p:sp>
      <p:sp>
        <p:nvSpPr>
          <p:cNvPr id="83" name="For each submission by a Permanent Mission, the Police Division:…"/>
          <p:cNvSpPr txBox="1">
            <a:spLocks noGrp="1"/>
          </p:cNvSpPr>
          <p:nvPr>
            <p:ph type="body" idx="4294967295"/>
          </p:nvPr>
        </p:nvSpPr>
        <p:spPr>
          <a:xfrm>
            <a:off x="457200" y="838200"/>
            <a:ext cx="8229600" cy="57912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har char="•"/>
              <a:defRPr>
                <a:solidFill>
                  <a:srgbClr val="003399"/>
                </a:solidFill>
              </a:defRPr>
            </a:pPr>
            <a:r>
              <a:rPr dirty="0"/>
              <a:t>For each submission by a Permanent Mission, the Police Division:</a:t>
            </a:r>
          </a:p>
          <a:p>
            <a:pPr>
              <a:buChar char="•"/>
              <a:defRPr>
                <a:solidFill>
                  <a:srgbClr val="003399"/>
                </a:solidFill>
              </a:defRPr>
            </a:pPr>
            <a:endParaRPr dirty="0"/>
          </a:p>
          <a:p>
            <a:pPr marL="742950" lvl="1" indent="-285750">
              <a:spcBef>
                <a:spcPts val="0"/>
              </a:spcBef>
              <a:defRPr sz="1800">
                <a:solidFill>
                  <a:srgbClr val="003399"/>
                </a:solidFill>
              </a:defRPr>
            </a:pPr>
            <a:r>
              <a:rPr dirty="0"/>
              <a:t>checks that the JO is reflected on the excel sheet form titled “Phase 1 of the 202</a:t>
            </a:r>
            <a:r>
              <a:rPr lang="en-US" dirty="0"/>
              <a:t>4</a:t>
            </a:r>
            <a:r>
              <a:rPr dirty="0"/>
              <a:t> Campaign - Application Sheet - List of Candidates by Permanent Missions”</a:t>
            </a:r>
          </a:p>
          <a:p>
            <a:pPr marL="742950" lvl="1" indent="-285750">
              <a:spcBef>
                <a:spcPts val="0"/>
              </a:spcBef>
              <a:defRPr sz="2000">
                <a:solidFill>
                  <a:srgbClr val="003399"/>
                </a:solidFill>
              </a:defRPr>
            </a:pPr>
            <a:endParaRPr dirty="0"/>
          </a:p>
          <a:p>
            <a:pPr marL="742950" lvl="1" indent="-285750">
              <a:spcBef>
                <a:spcPts val="0"/>
              </a:spcBef>
              <a:defRPr sz="1800">
                <a:solidFill>
                  <a:srgbClr val="003399"/>
                </a:solidFill>
              </a:defRPr>
            </a:pPr>
            <a:r>
              <a:rPr dirty="0"/>
              <a:t>matches the information on the excel sheet form with the number of nominated candidates received from that Permanent Mission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488029" y="6245225"/>
            <a:ext cx="284371" cy="30734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16</a:t>
            </a:fld>
            <a:endParaRPr/>
          </a:p>
        </p:txBody>
      </p:sp>
      <p:sp>
        <p:nvSpPr>
          <p:cNvPr id="86" name="Initial Screening (continuation)"/>
          <p:cNvSpPr txBox="1">
            <a:spLocks noGrp="1"/>
          </p:cNvSpPr>
          <p:nvPr>
            <p:ph type="title" idx="4294967295"/>
          </p:nvPr>
        </p:nvSpPr>
        <p:spPr>
          <a:xfrm>
            <a:off x="457200" y="304800"/>
            <a:ext cx="8229600" cy="334963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 defTabSz="365760">
              <a:defRPr sz="1120">
                <a:solidFill>
                  <a:srgbClr val="003399"/>
                </a:solidFill>
              </a:defRPr>
            </a:pPr>
            <a:r>
              <a:t>Initial Screening</a:t>
            </a:r>
            <a:br/>
            <a:r>
              <a:t>(continuation)</a:t>
            </a:r>
          </a:p>
        </p:txBody>
      </p:sp>
      <p:sp>
        <p:nvSpPr>
          <p:cNvPr id="87" name="For each JO, the Police Division completes the following:…"/>
          <p:cNvSpPr txBox="1">
            <a:spLocks noGrp="1"/>
          </p:cNvSpPr>
          <p:nvPr>
            <p:ph type="body" idx="4294967295"/>
          </p:nvPr>
        </p:nvSpPr>
        <p:spPr>
          <a:xfrm>
            <a:off x="381000" y="990600"/>
            <a:ext cx="8229600" cy="54102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har char="•"/>
              <a:defRPr>
                <a:solidFill>
                  <a:srgbClr val="003399"/>
                </a:solidFill>
              </a:defRPr>
            </a:pPr>
            <a:r>
              <a:rPr dirty="0"/>
              <a:t>For each JO, the Police Division completes the following:</a:t>
            </a:r>
          </a:p>
          <a:p>
            <a:pPr>
              <a:buSzTx/>
              <a:buNone/>
              <a:defRPr>
                <a:solidFill>
                  <a:srgbClr val="003399"/>
                </a:solidFill>
              </a:defRPr>
            </a:pPr>
            <a:endParaRPr dirty="0"/>
          </a:p>
          <a:p>
            <a:pPr marL="742950" lvl="1" indent="-285750">
              <a:spcBef>
                <a:spcPts val="0"/>
              </a:spcBef>
              <a:defRPr sz="1800">
                <a:solidFill>
                  <a:srgbClr val="003399"/>
                </a:solidFill>
              </a:defRPr>
            </a:pPr>
            <a:r>
              <a:rPr dirty="0"/>
              <a:t>reviews the documentation for each nominated candidate to ensure that all the required forms are duly completed</a:t>
            </a:r>
            <a:r>
              <a:rPr lang="en-US" dirty="0"/>
              <a:t>,</a:t>
            </a:r>
            <a:r>
              <a:rPr dirty="0"/>
              <a:t> signed, and </a:t>
            </a:r>
            <a:r>
              <a:rPr lang="en-US" dirty="0"/>
              <a:t>stamped.</a:t>
            </a:r>
            <a:endParaRPr dirty="0"/>
          </a:p>
          <a:p>
            <a:pPr marL="742950" lvl="1" indent="-285750">
              <a:spcBef>
                <a:spcPts val="0"/>
              </a:spcBef>
              <a:defRPr sz="1800">
                <a:solidFill>
                  <a:srgbClr val="003399"/>
                </a:solidFill>
              </a:defRPr>
            </a:pPr>
            <a:endParaRPr dirty="0"/>
          </a:p>
          <a:p>
            <a:pPr marL="742950" lvl="1" indent="-285750">
              <a:spcBef>
                <a:spcPts val="0"/>
              </a:spcBef>
              <a:defRPr sz="1800">
                <a:solidFill>
                  <a:srgbClr val="003399"/>
                </a:solidFill>
              </a:defRPr>
            </a:pPr>
            <a:r>
              <a:rPr dirty="0"/>
              <a:t>records all information into Nova, the HR system used to manage the police recruitment campaign. </a:t>
            </a:r>
          </a:p>
          <a:p>
            <a:pPr marL="285750" lvl="1" indent="171450">
              <a:spcBef>
                <a:spcPts val="0"/>
              </a:spcBef>
              <a:buSzTx/>
              <a:buNone/>
              <a:defRPr sz="1800">
                <a:solidFill>
                  <a:srgbClr val="003399"/>
                </a:solidFill>
              </a:defRPr>
            </a:pPr>
            <a:endParaRPr dirty="0"/>
          </a:p>
          <a:p>
            <a:pPr marL="742950" lvl="1" indent="-285750">
              <a:spcBef>
                <a:spcPts val="0"/>
              </a:spcBef>
              <a:defRPr sz="1800">
                <a:solidFill>
                  <a:srgbClr val="003399"/>
                </a:solidFill>
              </a:defRPr>
            </a:pPr>
            <a:r>
              <a:rPr dirty="0"/>
              <a:t>provides substantive offices/sections with access to JOs and to candidates for the preliminary evaluation and short-listing. 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488029" y="6245225"/>
            <a:ext cx="284371" cy="30734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17</a:t>
            </a:fld>
            <a:endParaRPr/>
          </a:p>
        </p:txBody>
      </p:sp>
      <p:sp>
        <p:nvSpPr>
          <p:cNvPr id="90" name="Preliminary Evaluation &amp; Shortlisting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33496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512063">
              <a:defRPr sz="1568">
                <a:solidFill>
                  <a:srgbClr val="003399"/>
                </a:solidFill>
              </a:defRPr>
            </a:lvl1pPr>
          </a:lstStyle>
          <a:p>
            <a:r>
              <a:t>Preliminary Evaluation &amp; Shortlisting</a:t>
            </a:r>
          </a:p>
        </p:txBody>
      </p:sp>
      <p:sp>
        <p:nvSpPr>
          <p:cNvPr id="91" name="Once Hiring Managers in the Police Division receive and record all applicants, they:…"/>
          <p:cNvSpPr txBox="1">
            <a:spLocks noGrp="1"/>
          </p:cNvSpPr>
          <p:nvPr>
            <p:ph type="body" idx="4294967295"/>
          </p:nvPr>
        </p:nvSpPr>
        <p:spPr>
          <a:xfrm>
            <a:off x="381000" y="990600"/>
            <a:ext cx="8229600" cy="54102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SzTx/>
              <a:buNone/>
            </a:pPr>
            <a:endParaRPr/>
          </a:p>
          <a:p>
            <a:pPr>
              <a:buChar char="•"/>
              <a:defRPr>
                <a:solidFill>
                  <a:srgbClr val="003399"/>
                </a:solidFill>
              </a:defRPr>
            </a:pPr>
            <a:r>
              <a:t>Once Hiring Managers in the Police Division receive and record all applicants, they:</a:t>
            </a:r>
          </a:p>
          <a:p>
            <a:pPr marL="742950" lvl="1" indent="-285750">
              <a:spcBef>
                <a:spcPts val="0"/>
              </a:spcBef>
              <a:defRPr sz="1800">
                <a:solidFill>
                  <a:srgbClr val="003399"/>
                </a:solidFill>
              </a:defRPr>
            </a:pPr>
            <a:endParaRPr/>
          </a:p>
          <a:p>
            <a:pPr marL="742950" lvl="1" indent="-285750">
              <a:spcBef>
                <a:spcPts val="0"/>
              </a:spcBef>
              <a:defRPr sz="1800">
                <a:solidFill>
                  <a:srgbClr val="003399"/>
                </a:solidFill>
              </a:defRPr>
            </a:pPr>
            <a:r>
              <a:t>Conduct a preliminary evaluation of the education, work experience and knowledge of languages of all nominees.</a:t>
            </a:r>
          </a:p>
          <a:p>
            <a:pPr marL="285750" lvl="1" indent="171450">
              <a:spcBef>
                <a:spcPts val="0"/>
              </a:spcBef>
              <a:buSzTx/>
              <a:buNone/>
              <a:defRPr sz="1800">
                <a:solidFill>
                  <a:srgbClr val="003399"/>
                </a:solidFill>
              </a:defRPr>
            </a:pPr>
            <a:endParaRPr/>
          </a:p>
          <a:p>
            <a:pPr marL="742950" lvl="1" indent="-285750">
              <a:spcBef>
                <a:spcPts val="0"/>
              </a:spcBef>
              <a:defRPr sz="1800">
                <a:solidFill>
                  <a:srgbClr val="003399"/>
                </a:solidFill>
              </a:defRPr>
            </a:pPr>
            <a:r>
              <a:t>Determine the shortlists.</a:t>
            </a:r>
          </a:p>
          <a:p>
            <a:pPr marL="742950" lvl="1" indent="-285750">
              <a:spcBef>
                <a:spcPts val="0"/>
              </a:spcBef>
              <a:defRPr sz="1800">
                <a:solidFill>
                  <a:srgbClr val="003399"/>
                </a:solidFill>
              </a:defRPr>
            </a:pPr>
            <a:endParaRPr/>
          </a:p>
          <a:p>
            <a:pPr marL="742950" lvl="1" indent="-285750">
              <a:spcBef>
                <a:spcPts val="0"/>
              </a:spcBef>
              <a:defRPr sz="1800">
                <a:solidFill>
                  <a:srgbClr val="003399"/>
                </a:solidFill>
              </a:defRPr>
            </a:pPr>
            <a:r>
              <a:t>Inform the respective Permanent Missions of the status of their candidates.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2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488029" y="6245225"/>
            <a:ext cx="284371" cy="30734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18</a:t>
            </a:fld>
            <a:endParaRPr/>
          </a:p>
        </p:txBody>
      </p:sp>
      <p:sp>
        <p:nvSpPr>
          <p:cNvPr id="94" name="Assessment…"/>
          <p:cNvSpPr txBox="1"/>
          <p:nvPr/>
        </p:nvSpPr>
        <p:spPr>
          <a:xfrm>
            <a:off x="502919" y="882650"/>
            <a:ext cx="7299961" cy="4206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6600">
                <a:solidFill>
                  <a:srgbClr val="FFFFFF"/>
                </a:solidFill>
              </a:defRPr>
            </a:pPr>
            <a:endParaRPr/>
          </a:p>
          <a:p>
            <a:pPr algn="ctr">
              <a:defRPr sz="6600">
                <a:solidFill>
                  <a:srgbClr val="FFFFFF"/>
                </a:solidFill>
              </a:defRPr>
            </a:pPr>
            <a:r>
              <a:t>Assessment</a:t>
            </a:r>
          </a:p>
          <a:p>
            <a:pPr algn="ctr">
              <a:defRPr sz="6600">
                <a:solidFill>
                  <a:srgbClr val="FFFFFF"/>
                </a:solidFill>
              </a:defRPr>
            </a:pPr>
            <a:r>
              <a:t>&amp; </a:t>
            </a:r>
          </a:p>
          <a:p>
            <a:pPr algn="ctr">
              <a:defRPr sz="6600">
                <a:solidFill>
                  <a:srgbClr val="FFFFFF"/>
                </a:solidFill>
              </a:defRPr>
            </a:pPr>
            <a:r>
              <a:t>Selection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488029" y="6245225"/>
            <a:ext cx="284371" cy="30734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19</a:t>
            </a:fld>
            <a:endParaRPr/>
          </a:p>
        </p:txBody>
      </p:sp>
      <p:sp>
        <p:nvSpPr>
          <p:cNvPr id="97" name="19"/>
          <p:cNvSpPr txBox="1"/>
          <p:nvPr/>
        </p:nvSpPr>
        <p:spPr>
          <a:xfrm>
            <a:off x="5684520" y="6245225"/>
            <a:ext cx="2042161" cy="307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sz="1400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19</a:t>
            </a:r>
          </a:p>
        </p:txBody>
      </p:sp>
      <p:sp>
        <p:nvSpPr>
          <p:cNvPr id="98" name="Substantive Assessment – written test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>
                <a:solidFill>
                  <a:srgbClr val="003399"/>
                </a:solidFill>
              </a:defRPr>
            </a:lvl1pPr>
          </a:lstStyle>
          <a:p>
            <a:r>
              <a:t>Substantive Assessment – written test</a:t>
            </a:r>
          </a:p>
        </p:txBody>
      </p:sp>
      <p:sp>
        <p:nvSpPr>
          <p:cNvPr id="99" name="Upon confirmation that the shortlisted candidates meet the required qualifications of the JOs, the Hiring Managers in the Police Division proceed with the substantive assessment(s).…"/>
          <p:cNvSpPr txBox="1">
            <a:spLocks noGrp="1"/>
          </p:cNvSpPr>
          <p:nvPr>
            <p:ph type="body" idx="4294967295"/>
          </p:nvPr>
        </p:nvSpPr>
        <p:spPr>
          <a:xfrm>
            <a:off x="533400" y="1371600"/>
            <a:ext cx="8229600" cy="54102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400"/>
              </a:spcBef>
              <a:buChar char="•"/>
              <a:defRPr sz="2000">
                <a:solidFill>
                  <a:srgbClr val="003399"/>
                </a:solidFill>
              </a:defRPr>
            </a:pPr>
            <a:r>
              <a:rPr dirty="0"/>
              <a:t>Upon confirmation that the shortlisted candidates meet the required qualifications of the JOs, the Hiring Managers in the Police Division proceed with the substantive assessment(s).</a:t>
            </a:r>
          </a:p>
          <a:p>
            <a:pPr>
              <a:buChar char="•"/>
              <a:defRPr sz="2000">
                <a:solidFill>
                  <a:srgbClr val="003399"/>
                </a:solidFill>
              </a:defRPr>
            </a:pPr>
            <a:endParaRPr dirty="0"/>
          </a:p>
          <a:p>
            <a:pPr>
              <a:spcBef>
                <a:spcPts val="400"/>
              </a:spcBef>
              <a:buChar char="•"/>
              <a:defRPr sz="2000">
                <a:solidFill>
                  <a:srgbClr val="003399"/>
                </a:solidFill>
              </a:defRPr>
            </a:pPr>
            <a:r>
              <a:rPr dirty="0"/>
              <a:t>Short-listed candidates will be approached directly for scheduling of written test, </a:t>
            </a:r>
            <a:r>
              <a:rPr i="1" dirty="0"/>
              <a:t>if required, </a:t>
            </a:r>
            <a:r>
              <a:rPr dirty="0"/>
              <a:t>and of an interview.</a:t>
            </a:r>
          </a:p>
          <a:p>
            <a:pPr>
              <a:buChar char="•"/>
              <a:defRPr sz="2000">
                <a:solidFill>
                  <a:srgbClr val="003399"/>
                </a:solidFill>
              </a:defRPr>
            </a:pPr>
            <a:endParaRPr dirty="0"/>
          </a:p>
          <a:p>
            <a:pPr>
              <a:spcBef>
                <a:spcPts val="400"/>
              </a:spcBef>
              <a:buChar char="•"/>
              <a:defRPr sz="2000">
                <a:solidFill>
                  <a:srgbClr val="003399"/>
                </a:solidFill>
              </a:defRPr>
            </a:pPr>
            <a:r>
              <a:rPr dirty="0"/>
              <a:t>Assessment Panels are normally composed of three members, with two being subject matter experts at the same or higher level of the JO, and at least one being </a:t>
            </a:r>
            <a:r>
              <a:rPr lang="en-US" dirty="0"/>
              <a:t>woman</a:t>
            </a:r>
            <a:r>
              <a:rPr dirty="0"/>
              <a:t>. 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578144" y="6245225"/>
            <a:ext cx="194257" cy="30734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2</a:t>
            </a:fld>
            <a:endParaRPr/>
          </a:p>
        </p:txBody>
      </p:sp>
      <p:sp>
        <p:nvSpPr>
          <p:cNvPr id="31" name="In the presentation: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7159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>
                <a:solidFill>
                  <a:srgbClr val="003399"/>
                </a:solidFill>
              </a:defRPr>
            </a:lvl1pPr>
          </a:lstStyle>
          <a:p>
            <a:r>
              <a:t>In the presentation:</a:t>
            </a:r>
          </a:p>
        </p:txBody>
      </p:sp>
      <p:sp>
        <p:nvSpPr>
          <p:cNvPr id="32" name="Background on Secondment Campaigns…"/>
          <p:cNvSpPr txBox="1"/>
          <p:nvPr/>
        </p:nvSpPr>
        <p:spPr>
          <a:xfrm>
            <a:off x="655319" y="990600"/>
            <a:ext cx="7452361" cy="36311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ts val="400"/>
              </a:spcBef>
              <a:defRPr sz="1800" b="1">
                <a:solidFill>
                  <a:srgbClr val="2B5481"/>
                </a:solidFill>
              </a:defRPr>
            </a:pPr>
            <a:r>
              <a:t> </a:t>
            </a:r>
            <a:endParaRPr sz="2400">
              <a:solidFill>
                <a:srgbClr val="0052A4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ts val="600"/>
              </a:spcBef>
              <a:buSzPct val="100000"/>
              <a:buChar char="•"/>
              <a:defRPr sz="2600" b="1">
                <a:solidFill>
                  <a:srgbClr val="0052A4"/>
                </a:solidFill>
              </a:defRPr>
            </a:pPr>
            <a:r>
              <a:t>Background on Secondment Campaigns</a:t>
            </a:r>
          </a:p>
          <a:p>
            <a:pPr marL="342900" indent="-342900">
              <a:lnSpc>
                <a:spcPct val="80000"/>
              </a:lnSpc>
              <a:spcBef>
                <a:spcPts val="600"/>
              </a:spcBef>
              <a:buSzPct val="100000"/>
              <a:buChar char="•"/>
              <a:defRPr sz="2600" b="1">
                <a:solidFill>
                  <a:srgbClr val="0052A4"/>
                </a:solidFill>
              </a:defRPr>
            </a:pPr>
            <a:r>
              <a:t>Workflow process overview</a:t>
            </a:r>
          </a:p>
          <a:p>
            <a:pPr marL="342900" indent="-342900">
              <a:lnSpc>
                <a:spcPct val="80000"/>
              </a:lnSpc>
              <a:spcBef>
                <a:spcPts val="600"/>
              </a:spcBef>
              <a:buSzPct val="100000"/>
              <a:buChar char="•"/>
              <a:defRPr sz="2600" b="1">
                <a:solidFill>
                  <a:srgbClr val="0052A4"/>
                </a:solidFill>
              </a:defRPr>
            </a:pPr>
            <a:r>
              <a:t>Job Openings</a:t>
            </a:r>
          </a:p>
          <a:p>
            <a:pPr marL="342900" indent="-342900">
              <a:lnSpc>
                <a:spcPct val="80000"/>
              </a:lnSpc>
              <a:spcBef>
                <a:spcPts val="600"/>
              </a:spcBef>
              <a:buSzPct val="100000"/>
              <a:buChar char="•"/>
              <a:defRPr sz="2600" b="1">
                <a:solidFill>
                  <a:srgbClr val="0052A4"/>
                </a:solidFill>
              </a:defRPr>
            </a:pPr>
            <a:r>
              <a:t>Submissions</a:t>
            </a:r>
          </a:p>
          <a:p>
            <a:pPr marL="342900" indent="-342900">
              <a:lnSpc>
                <a:spcPct val="80000"/>
              </a:lnSpc>
              <a:spcBef>
                <a:spcPts val="600"/>
              </a:spcBef>
              <a:buSzPct val="100000"/>
              <a:buChar char="•"/>
              <a:defRPr sz="2600" b="1">
                <a:solidFill>
                  <a:srgbClr val="0052A4"/>
                </a:solidFill>
              </a:defRPr>
            </a:pPr>
            <a:r>
              <a:t>Screening and Short-listing</a:t>
            </a:r>
          </a:p>
          <a:p>
            <a:pPr marL="342900" indent="-342900">
              <a:lnSpc>
                <a:spcPct val="80000"/>
              </a:lnSpc>
              <a:spcBef>
                <a:spcPts val="600"/>
              </a:spcBef>
              <a:buSzPct val="100000"/>
              <a:buChar char="•"/>
              <a:defRPr sz="2600" b="1">
                <a:solidFill>
                  <a:srgbClr val="0052A4"/>
                </a:solidFill>
              </a:defRPr>
            </a:pPr>
            <a:r>
              <a:t>Assessment and Selection</a:t>
            </a:r>
          </a:p>
          <a:p>
            <a:pPr marL="342900" indent="-342900">
              <a:lnSpc>
                <a:spcPct val="80000"/>
              </a:lnSpc>
              <a:spcBef>
                <a:spcPts val="600"/>
              </a:spcBef>
              <a:buSzPct val="100000"/>
              <a:buChar char="•"/>
              <a:defRPr sz="2600" b="1">
                <a:solidFill>
                  <a:srgbClr val="0052A4"/>
                </a:solidFill>
              </a:defRPr>
            </a:pPr>
            <a:r>
              <a:t>Successful candidates</a:t>
            </a:r>
          </a:p>
          <a:p>
            <a:pPr marL="342900" indent="-342900">
              <a:lnSpc>
                <a:spcPct val="80000"/>
              </a:lnSpc>
              <a:spcBef>
                <a:spcPts val="600"/>
              </a:spcBef>
              <a:buSzPct val="100000"/>
              <a:buChar char="•"/>
              <a:defRPr sz="2600" b="1">
                <a:solidFill>
                  <a:srgbClr val="0052A4"/>
                </a:solidFill>
              </a:defRPr>
            </a:pPr>
            <a:r>
              <a:t>Communications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488029" y="6245225"/>
            <a:ext cx="284371" cy="30734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20</a:t>
            </a:fld>
            <a:endParaRPr/>
          </a:p>
        </p:txBody>
      </p:sp>
      <p:sp>
        <p:nvSpPr>
          <p:cNvPr id="102" name="20"/>
          <p:cNvSpPr txBox="1"/>
          <p:nvPr/>
        </p:nvSpPr>
        <p:spPr>
          <a:xfrm>
            <a:off x="5684520" y="6245225"/>
            <a:ext cx="2042161" cy="307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sz="1400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20</a:t>
            </a:r>
          </a:p>
        </p:txBody>
      </p:sp>
      <p:sp>
        <p:nvSpPr>
          <p:cNvPr id="103" name="Substantive Assessment (continuation)"/>
          <p:cNvSpPr txBox="1">
            <a:spLocks noGrp="1"/>
          </p:cNvSpPr>
          <p:nvPr>
            <p:ph type="title" idx="4294967295"/>
          </p:nvPr>
        </p:nvSpPr>
        <p:spPr>
          <a:xfrm>
            <a:off x="457200" y="228599"/>
            <a:ext cx="8229600" cy="114300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defRPr>
                <a:solidFill>
                  <a:srgbClr val="003399"/>
                </a:solidFill>
              </a:defRPr>
            </a:pPr>
            <a:r>
              <a:t>Substantive Assessment</a:t>
            </a:r>
            <a:br/>
            <a:r>
              <a:t>(continuation)</a:t>
            </a:r>
          </a:p>
        </p:txBody>
      </p:sp>
      <p:sp>
        <p:nvSpPr>
          <p:cNvPr id="104" name="Substantive assessment methods may include a technical test, a written exercise, a case study, a presentation, a simulation exercise, an essay exercise, or another exercise to measure a particular set of skills commensurate with the position, followed by"/>
          <p:cNvSpPr txBox="1">
            <a:spLocks noGrp="1"/>
          </p:cNvSpPr>
          <p:nvPr>
            <p:ph type="body" idx="4294967295"/>
          </p:nvPr>
        </p:nvSpPr>
        <p:spPr>
          <a:xfrm>
            <a:off x="731608" y="1094108"/>
            <a:ext cx="8229601" cy="541020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SzTx/>
              <a:buNone/>
              <a:defRPr sz="2400" b="0">
                <a:solidFill>
                  <a:srgbClr val="808080"/>
                </a:solidFill>
              </a:defRPr>
            </a:pPr>
            <a:endParaRPr/>
          </a:p>
          <a:p>
            <a:pPr>
              <a:buSzTx/>
              <a:buNone/>
              <a:defRPr sz="2400" b="0">
                <a:solidFill>
                  <a:srgbClr val="808080"/>
                </a:solidFill>
              </a:defRPr>
            </a:pPr>
            <a:endParaRPr/>
          </a:p>
          <a:p>
            <a:pPr>
              <a:buChar char="•"/>
              <a:defRPr>
                <a:solidFill>
                  <a:srgbClr val="003399"/>
                </a:solidFill>
              </a:defRPr>
            </a:pPr>
            <a:r>
              <a:t>Substantive assessment methods may include a technical test, a written exercise, a case study, a presentation, a simulation exercise, an essay exercise, or another exercise to measure a particular set of skills commensurate with the position, followed by a competency-based interview.</a:t>
            </a:r>
          </a:p>
          <a:p>
            <a:pPr>
              <a:buChar char="•"/>
              <a:defRPr>
                <a:solidFill>
                  <a:srgbClr val="003399"/>
                </a:solidFill>
              </a:defRPr>
            </a:pPr>
            <a:endParaRPr/>
          </a:p>
          <a:p>
            <a:pPr>
              <a:buChar char="•"/>
              <a:defRPr>
                <a:solidFill>
                  <a:srgbClr val="003399"/>
                </a:solidFill>
              </a:defRPr>
            </a:pPr>
            <a:r>
              <a:t>Assessment exercises are conducted in strict confidence.</a:t>
            </a: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488029" y="6245225"/>
            <a:ext cx="284371" cy="30734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21</a:t>
            </a:fld>
            <a:endParaRPr/>
          </a:p>
        </p:txBody>
      </p:sp>
      <p:sp>
        <p:nvSpPr>
          <p:cNvPr id="107" name="Substantive Assessment - Competency-Based Interview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800">
                <a:solidFill>
                  <a:srgbClr val="003399"/>
                </a:solidFill>
              </a:defRPr>
            </a:lvl1pPr>
          </a:lstStyle>
          <a:p>
            <a:r>
              <a:t>Substantive Assessment - Competency-Based Interview</a:t>
            </a:r>
          </a:p>
        </p:txBody>
      </p:sp>
      <p:sp>
        <p:nvSpPr>
          <p:cNvPr id="108" name="Short-listed candidates are contacted directly to schedule an interview.…"/>
          <p:cNvSpPr txBox="1">
            <a:spLocks noGrp="1"/>
          </p:cNvSpPr>
          <p:nvPr>
            <p:ph type="body" idx="4294967295"/>
          </p:nvPr>
        </p:nvSpPr>
        <p:spPr>
          <a:xfrm>
            <a:off x="457200" y="12954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har char="•"/>
              <a:defRPr sz="2000"/>
            </a:pPr>
            <a:endParaRPr/>
          </a:p>
          <a:p>
            <a:pPr>
              <a:spcBef>
                <a:spcPts val="400"/>
              </a:spcBef>
              <a:buChar char="•"/>
              <a:defRPr sz="2000">
                <a:solidFill>
                  <a:srgbClr val="003399"/>
                </a:solidFill>
              </a:defRPr>
            </a:pPr>
            <a:r>
              <a:t>Short-listed candidates are contacted directly to schedule an interview.</a:t>
            </a:r>
          </a:p>
          <a:p>
            <a:pPr>
              <a:buSzTx/>
              <a:buNone/>
              <a:defRPr sz="2000">
                <a:solidFill>
                  <a:srgbClr val="003399"/>
                </a:solidFill>
              </a:defRPr>
            </a:pPr>
            <a:endParaRPr/>
          </a:p>
          <a:p>
            <a:pPr>
              <a:spcBef>
                <a:spcPts val="400"/>
              </a:spcBef>
              <a:buChar char="•"/>
              <a:defRPr sz="2000">
                <a:solidFill>
                  <a:srgbClr val="003399"/>
                </a:solidFill>
              </a:defRPr>
            </a:pPr>
            <a:r>
              <a:t>Candidates are notified at least five working days in advance.</a:t>
            </a:r>
          </a:p>
          <a:p>
            <a:pPr>
              <a:buChar char="•"/>
              <a:defRPr sz="2000">
                <a:solidFill>
                  <a:srgbClr val="003399"/>
                </a:solidFill>
              </a:defRPr>
            </a:pPr>
            <a:endParaRPr/>
          </a:p>
          <a:p>
            <a:pPr>
              <a:spcBef>
                <a:spcPts val="400"/>
              </a:spcBef>
              <a:buChar char="•"/>
              <a:defRPr sz="2000">
                <a:solidFill>
                  <a:srgbClr val="003399"/>
                </a:solidFill>
              </a:defRPr>
            </a:pPr>
            <a:r>
              <a:t>The invitation includes the date and time and means of the interview (telephone, video conference, face-to-face).</a:t>
            </a:r>
          </a:p>
          <a:p>
            <a:pPr>
              <a:buChar char="•"/>
              <a:defRPr sz="2000">
                <a:solidFill>
                  <a:srgbClr val="003399"/>
                </a:solidFill>
              </a:defRPr>
            </a:pPr>
            <a:endParaRPr/>
          </a:p>
          <a:p>
            <a:pPr>
              <a:spcBef>
                <a:spcPts val="400"/>
              </a:spcBef>
              <a:buChar char="•"/>
              <a:defRPr sz="2000">
                <a:solidFill>
                  <a:srgbClr val="003399"/>
                </a:solidFill>
              </a:defRPr>
            </a:pPr>
            <a:r>
              <a:t>A separate presentation/link provides details on competency-based interviews and tips on how to prepare.</a:t>
            </a: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488029" y="6245225"/>
            <a:ext cx="284371" cy="30734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22</a:t>
            </a:fld>
            <a:endParaRPr/>
          </a:p>
        </p:txBody>
      </p:sp>
      <p:sp>
        <p:nvSpPr>
          <p:cNvPr id="111" name="Recommendations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>
                <a:solidFill>
                  <a:srgbClr val="003399"/>
                </a:solidFill>
              </a:defRPr>
            </a:lvl1pPr>
          </a:lstStyle>
          <a:p>
            <a:r>
              <a:t>Recommendations</a:t>
            </a:r>
          </a:p>
        </p:txBody>
      </p:sp>
      <p:sp>
        <p:nvSpPr>
          <p:cNvPr id="112" name="Following the substantive assessment of the shortlisted candidates, recommendations are submitted to the USG DPO (for posts at the D-1 level and above) by the Hiring Manager in coordination with the Executive Office of DPPA-DPO. For posts up to and inclu"/>
          <p:cNvSpPr txBox="1">
            <a:spLocks noGrp="1"/>
          </p:cNvSpPr>
          <p:nvPr>
            <p:ph type="body" idx="4294967295"/>
          </p:nvPr>
        </p:nvSpPr>
        <p:spPr>
          <a:xfrm>
            <a:off x="457200" y="1295400"/>
            <a:ext cx="8229600" cy="47244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har char="•"/>
            </a:pPr>
            <a:endParaRPr/>
          </a:p>
          <a:p>
            <a:pPr>
              <a:buChar char="•"/>
              <a:defRPr sz="2400">
                <a:solidFill>
                  <a:srgbClr val="003399"/>
                </a:solidFill>
              </a:defRPr>
            </a:pPr>
            <a:r>
              <a:t>Following the substantive assessment of the shortlisted candidates, recommendations are submitted to the USG DPO (for posts at the D-1 level and above) by the Hiring Manager in coordination with the Executive Office of DPPA-DPO. For posts up to and including the P-5 level, the Police Adviser has the delegated authority.</a:t>
            </a:r>
          </a:p>
          <a:p>
            <a:pPr>
              <a:buChar char="•"/>
              <a:defRPr sz="2400">
                <a:solidFill>
                  <a:srgbClr val="003399"/>
                </a:solidFill>
              </a:defRPr>
            </a:pPr>
            <a:endParaRPr/>
          </a:p>
          <a:p>
            <a:pPr>
              <a:buChar char="•"/>
              <a:defRPr sz="2400">
                <a:solidFill>
                  <a:srgbClr val="003399"/>
                </a:solidFill>
              </a:defRPr>
            </a:pPr>
            <a:r>
              <a:t>Effective from the 1</a:t>
            </a:r>
            <a:r>
              <a:rPr baseline="30000"/>
              <a:t>st</a:t>
            </a:r>
            <a:r>
              <a:t> Phase of the Military/Police Campaign 2011, cases are no longer submitted to the Central Review Bodies.</a:t>
            </a: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488029" y="6245225"/>
            <a:ext cx="284371" cy="30734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23</a:t>
            </a:fld>
            <a:endParaRPr/>
          </a:p>
        </p:txBody>
      </p:sp>
      <p:sp>
        <p:nvSpPr>
          <p:cNvPr id="115" name="Selection Decisions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56356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859536">
              <a:defRPr sz="3008">
                <a:solidFill>
                  <a:srgbClr val="003399"/>
                </a:solidFill>
              </a:defRPr>
            </a:lvl1pPr>
          </a:lstStyle>
          <a:p>
            <a:r>
              <a:t>Selection Decisions</a:t>
            </a:r>
          </a:p>
        </p:txBody>
      </p:sp>
      <p:sp>
        <p:nvSpPr>
          <p:cNvPr id="116" name="Selection decisions for each JO are approved by the Under-Secretary-General of DPO.…"/>
          <p:cNvSpPr txBox="1">
            <a:spLocks noGrp="1"/>
          </p:cNvSpPr>
          <p:nvPr>
            <p:ph type="body" idx="4294967295"/>
          </p:nvPr>
        </p:nvSpPr>
        <p:spPr>
          <a:xfrm>
            <a:off x="381000" y="990600"/>
            <a:ext cx="8229600" cy="54102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SzTx/>
              <a:buNone/>
              <a:defRPr sz="1800"/>
            </a:pPr>
            <a:endParaRPr dirty="0"/>
          </a:p>
          <a:p>
            <a:pPr>
              <a:lnSpc>
                <a:spcPct val="90000"/>
              </a:lnSpc>
              <a:spcBef>
                <a:spcPts val="400"/>
              </a:spcBef>
              <a:buChar char="•"/>
              <a:defRPr sz="2000">
                <a:solidFill>
                  <a:srgbClr val="003399"/>
                </a:solidFill>
              </a:defRPr>
            </a:pPr>
            <a:r>
              <a:rPr dirty="0"/>
              <a:t>Selection decisions for each JO are approved by the Under-Secretary-General of DPO</a:t>
            </a:r>
            <a:r>
              <a:rPr lang="en-US" dirty="0"/>
              <a:t>, based on the post level.</a:t>
            </a:r>
            <a:endParaRPr dirty="0"/>
          </a:p>
          <a:p>
            <a:pPr>
              <a:lnSpc>
                <a:spcPct val="90000"/>
              </a:lnSpc>
              <a:buChar char="•"/>
              <a:defRPr sz="2000">
                <a:solidFill>
                  <a:srgbClr val="003399"/>
                </a:solidFill>
              </a:defRPr>
            </a:pPr>
            <a:endParaRPr dirty="0"/>
          </a:p>
          <a:p>
            <a:pPr>
              <a:lnSpc>
                <a:spcPct val="90000"/>
              </a:lnSpc>
              <a:spcBef>
                <a:spcPts val="400"/>
              </a:spcBef>
              <a:buChar char="•"/>
              <a:defRPr sz="2000">
                <a:solidFill>
                  <a:srgbClr val="003399"/>
                </a:solidFill>
              </a:defRPr>
            </a:pPr>
            <a:r>
              <a:rPr dirty="0"/>
              <a:t>Once a selection decision is made:</a:t>
            </a:r>
          </a:p>
          <a:p>
            <a:pPr>
              <a:lnSpc>
                <a:spcPct val="90000"/>
              </a:lnSpc>
              <a:buChar char="•"/>
              <a:defRPr sz="2000">
                <a:solidFill>
                  <a:srgbClr val="003399"/>
                </a:solidFill>
              </a:defRPr>
            </a:pPr>
            <a:endParaRPr dirty="0"/>
          </a:p>
          <a:p>
            <a:pPr marL="742950" lvl="1" indent="-285750">
              <a:lnSpc>
                <a:spcPct val="90000"/>
              </a:lnSpc>
              <a:spcBef>
                <a:spcPts val="0"/>
              </a:spcBef>
              <a:defRPr sz="2000">
                <a:solidFill>
                  <a:srgbClr val="003399"/>
                </a:solidFill>
              </a:defRPr>
            </a:pPr>
            <a:r>
              <a:rPr dirty="0"/>
              <a:t>A NV is sent from the Police Division to the Permanent Mission, to notify that their candidate was either recommended for selection, recommended for the roster  for a period of two years, or was not successful.</a:t>
            </a:r>
            <a:endParaRPr lang="en-US" dirty="0"/>
          </a:p>
          <a:p>
            <a:pPr marL="457200" lvl="1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rgbClr val="003399"/>
                </a:solidFill>
              </a:defRPr>
            </a:pPr>
            <a:endParaRPr dirty="0"/>
          </a:p>
          <a:p>
            <a:pPr marL="742950" lvl="1" indent="-285750">
              <a:lnSpc>
                <a:spcPct val="90000"/>
              </a:lnSpc>
              <a:spcBef>
                <a:spcPts val="0"/>
              </a:spcBef>
              <a:defRPr sz="2000">
                <a:solidFill>
                  <a:srgbClr val="003399"/>
                </a:solidFill>
              </a:defRPr>
            </a:pPr>
            <a:r>
              <a:rPr dirty="0"/>
              <a:t>The official offer of appointment is sent to the candidate from OHR/DOS.</a:t>
            </a:r>
          </a:p>
          <a:p>
            <a:pPr marL="285750" lvl="1" indent="171450">
              <a:lnSpc>
                <a:spcPct val="90000"/>
              </a:lnSpc>
              <a:spcBef>
                <a:spcPts val="0"/>
              </a:spcBef>
              <a:buSzTx/>
              <a:buNone/>
              <a:defRPr sz="2000">
                <a:solidFill>
                  <a:srgbClr val="003399"/>
                </a:solidFill>
              </a:defRPr>
            </a:pPr>
            <a:endParaRPr dirty="0"/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2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488029" y="6245225"/>
            <a:ext cx="284371" cy="30734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24</a:t>
            </a:fld>
            <a:endParaRPr/>
          </a:p>
        </p:txBody>
      </p:sp>
      <p:sp>
        <p:nvSpPr>
          <p:cNvPr id="119" name="Successful Candidates"/>
          <p:cNvSpPr txBox="1"/>
          <p:nvPr/>
        </p:nvSpPr>
        <p:spPr>
          <a:xfrm>
            <a:off x="807719" y="1905000"/>
            <a:ext cx="7299961" cy="1945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6000">
                <a:solidFill>
                  <a:srgbClr val="FFFFFF"/>
                </a:solidFill>
              </a:defRPr>
            </a:lvl1pPr>
          </a:lstStyle>
          <a:p>
            <a:r>
              <a:t>Successful Candidates</a:t>
            </a: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488029" y="6245225"/>
            <a:ext cx="284371" cy="30734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25</a:t>
            </a:fld>
            <a:endParaRPr/>
          </a:p>
        </p:txBody>
      </p:sp>
      <p:sp>
        <p:nvSpPr>
          <p:cNvPr id="122" name="Terms of Appointments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41116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576072">
              <a:defRPr sz="2016">
                <a:solidFill>
                  <a:srgbClr val="003399"/>
                </a:solidFill>
              </a:defRPr>
            </a:lvl1pPr>
          </a:lstStyle>
          <a:p>
            <a:r>
              <a:t>Terms of Appointments</a:t>
            </a:r>
          </a:p>
        </p:txBody>
      </p:sp>
      <p:sp>
        <p:nvSpPr>
          <p:cNvPr id="123" name="Effective from Phase I, Military/Police Campaign-2011 selected candidates:…"/>
          <p:cNvSpPr txBox="1">
            <a:spLocks noGrp="1"/>
          </p:cNvSpPr>
          <p:nvPr>
            <p:ph type="body" idx="4294967295"/>
          </p:nvPr>
        </p:nvSpPr>
        <p:spPr>
          <a:xfrm>
            <a:off x="533400" y="1219200"/>
            <a:ext cx="8229600" cy="58674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400"/>
              </a:spcBef>
              <a:buChar char="•"/>
              <a:defRPr sz="2000">
                <a:solidFill>
                  <a:srgbClr val="003399"/>
                </a:solidFill>
              </a:defRPr>
            </a:pPr>
            <a:r>
              <a:t>Effective from Phase I, Military/Police Campaign-2011 selected candidates:</a:t>
            </a:r>
          </a:p>
          <a:p>
            <a:pPr>
              <a:buChar char="•"/>
              <a:defRPr sz="2000">
                <a:solidFill>
                  <a:srgbClr val="003399"/>
                </a:solidFill>
              </a:defRPr>
            </a:pPr>
            <a:endParaRPr/>
          </a:p>
          <a:p>
            <a:pPr marL="742950" lvl="1" indent="-285750">
              <a:spcBef>
                <a:spcPts val="0"/>
              </a:spcBef>
              <a:defRPr sz="2000">
                <a:solidFill>
                  <a:srgbClr val="003399"/>
                </a:solidFill>
              </a:defRPr>
            </a:pPr>
            <a:r>
              <a:t>Are issued fixed-term appointments for a period of two years limited to service on posts financed by the support account for peacekeeping operations requiring active military/police service;</a:t>
            </a:r>
          </a:p>
          <a:p>
            <a:pPr>
              <a:buSzTx/>
              <a:buNone/>
              <a:defRPr sz="2000">
                <a:solidFill>
                  <a:srgbClr val="003399"/>
                </a:solidFill>
              </a:defRPr>
            </a:pPr>
            <a:endParaRPr/>
          </a:p>
          <a:p>
            <a:pPr marL="742950" lvl="1" indent="-285750">
              <a:spcBef>
                <a:spcPts val="0"/>
              </a:spcBef>
              <a:defRPr sz="2000">
                <a:solidFill>
                  <a:srgbClr val="003399"/>
                </a:solidFill>
              </a:defRPr>
            </a:pPr>
            <a:r>
              <a:t>Are considered external candidates when applying to other UN civilian JOs.</a:t>
            </a:r>
          </a:p>
          <a:p>
            <a:pPr>
              <a:buChar char="•"/>
              <a:defRPr sz="2000">
                <a:solidFill>
                  <a:srgbClr val="003399"/>
                </a:solidFill>
              </a:defRPr>
            </a:pPr>
            <a:endParaRPr/>
          </a:p>
          <a:p>
            <a:pPr>
              <a:spcBef>
                <a:spcPts val="400"/>
              </a:spcBef>
              <a:buChar char="•"/>
              <a:defRPr sz="2000">
                <a:solidFill>
                  <a:srgbClr val="003399"/>
                </a:solidFill>
              </a:defRPr>
            </a:pPr>
            <a:r>
              <a:t>Seconded officers who apply to civilian JOs at the professional level within the Organization must meet all academic and experience requirements as listed in the JO.</a:t>
            </a:r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488029" y="6245225"/>
            <a:ext cx="284371" cy="30734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26</a:t>
            </a:fld>
            <a:endParaRPr/>
          </a:p>
        </p:txBody>
      </p:sp>
      <p:sp>
        <p:nvSpPr>
          <p:cNvPr id="126" name="Background Checks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41116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576072">
              <a:defRPr sz="2016">
                <a:solidFill>
                  <a:srgbClr val="003399"/>
                </a:solidFill>
              </a:defRPr>
            </a:lvl1pPr>
          </a:lstStyle>
          <a:p>
            <a:r>
              <a:t>Background Checks</a:t>
            </a:r>
          </a:p>
        </p:txBody>
      </p:sp>
      <p:sp>
        <p:nvSpPr>
          <p:cNvPr id="127" name="Effective from Phase II of the 2011 Military and Police Campaign:…"/>
          <p:cNvSpPr txBox="1">
            <a:spLocks noGrp="1"/>
          </p:cNvSpPr>
          <p:nvPr>
            <p:ph type="body" idx="4294967295"/>
          </p:nvPr>
        </p:nvSpPr>
        <p:spPr>
          <a:xfrm>
            <a:off x="381000" y="762000"/>
            <a:ext cx="8229600" cy="58674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har char="•"/>
            </a:pPr>
            <a:endParaRPr dirty="0"/>
          </a:p>
          <a:p>
            <a:pPr>
              <a:buChar char="•"/>
              <a:defRPr>
                <a:solidFill>
                  <a:srgbClr val="003399"/>
                </a:solidFill>
              </a:defRPr>
            </a:pPr>
            <a:r>
              <a:rPr dirty="0"/>
              <a:t>Effective from Phase II of the 2011 Military and Police Campaign:</a:t>
            </a:r>
          </a:p>
          <a:p>
            <a:pPr>
              <a:buChar char="•"/>
              <a:defRPr>
                <a:solidFill>
                  <a:srgbClr val="003399"/>
                </a:solidFill>
              </a:defRPr>
            </a:pPr>
            <a:endParaRPr dirty="0"/>
          </a:p>
          <a:p>
            <a:pPr marL="742950" lvl="1" indent="-285750">
              <a:spcBef>
                <a:spcPts val="0"/>
              </a:spcBef>
              <a:defRPr sz="1800">
                <a:solidFill>
                  <a:srgbClr val="003399"/>
                </a:solidFill>
              </a:defRPr>
            </a:pPr>
            <a:r>
              <a:rPr dirty="0"/>
              <a:t>Background checks for selected candidates are not performed by OHR – this information is now certified on the Employment and Academic Certification form by the relevant </a:t>
            </a:r>
            <a:r>
              <a:rPr lang="en-US" dirty="0"/>
              <a:t>l</a:t>
            </a:r>
            <a:r>
              <a:rPr dirty="0"/>
              <a:t>ocal </a:t>
            </a:r>
            <a:r>
              <a:rPr lang="en-US" dirty="0"/>
              <a:t>a</a:t>
            </a:r>
            <a:r>
              <a:rPr dirty="0"/>
              <a:t>uthority of Member States.</a:t>
            </a:r>
          </a:p>
          <a:p>
            <a:pPr marL="742950" lvl="1" indent="-285750">
              <a:spcBef>
                <a:spcPts val="0"/>
              </a:spcBef>
              <a:defRPr sz="1800">
                <a:solidFill>
                  <a:srgbClr val="003399"/>
                </a:solidFill>
              </a:defRPr>
            </a:pPr>
            <a:endParaRPr dirty="0"/>
          </a:p>
          <a:p>
            <a:pPr marL="742950" lvl="1" indent="-285750">
              <a:spcBef>
                <a:spcPts val="0"/>
              </a:spcBef>
              <a:defRPr sz="1800">
                <a:solidFill>
                  <a:srgbClr val="003399"/>
                </a:solidFill>
              </a:defRPr>
            </a:pPr>
            <a:r>
              <a:rPr dirty="0"/>
              <a:t>All  seconded officers who apply to civilian JOs at the professional level within the Organization will be subject to background checks on par with other applicants.</a:t>
            </a:r>
          </a:p>
          <a:p>
            <a:pPr>
              <a:buSzTx/>
              <a:buNone/>
              <a:defRPr>
                <a:solidFill>
                  <a:srgbClr val="0052A4"/>
                </a:solidFill>
              </a:defRPr>
            </a:pPr>
            <a:r>
              <a:rPr dirty="0"/>
              <a:t> </a:t>
            </a:r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2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488029" y="6245225"/>
            <a:ext cx="284371" cy="30734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27</a:t>
            </a:fld>
            <a:endParaRPr/>
          </a:p>
        </p:txBody>
      </p:sp>
      <p:sp>
        <p:nvSpPr>
          <p:cNvPr id="130" name="Communications"/>
          <p:cNvSpPr txBox="1"/>
          <p:nvPr/>
        </p:nvSpPr>
        <p:spPr>
          <a:xfrm>
            <a:off x="960119" y="1524000"/>
            <a:ext cx="7147561" cy="2148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6600">
                <a:solidFill>
                  <a:srgbClr val="FFFFFF"/>
                </a:solidFill>
              </a:defRPr>
            </a:pPr>
            <a:endParaRPr/>
          </a:p>
          <a:p>
            <a:pPr algn="ctr">
              <a:defRPr sz="6600">
                <a:solidFill>
                  <a:srgbClr val="FFFFFF"/>
                </a:solidFill>
              </a:defRPr>
            </a:pPr>
            <a:r>
              <a:t>Communications</a:t>
            </a:r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488029" y="6245225"/>
            <a:ext cx="284371" cy="30734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28</a:t>
            </a:fld>
            <a:endParaRPr/>
          </a:p>
        </p:txBody>
      </p:sp>
      <p:sp>
        <p:nvSpPr>
          <p:cNvPr id="133" name="Communication regarding a Police Campaign is done through the Permanent Missions only.…"/>
          <p:cNvSpPr txBox="1">
            <a:spLocks noGrp="1"/>
          </p:cNvSpPr>
          <p:nvPr>
            <p:ph type="body" idx="4294967295"/>
          </p:nvPr>
        </p:nvSpPr>
        <p:spPr>
          <a:xfrm>
            <a:off x="457200" y="914400"/>
            <a:ext cx="8229600" cy="55626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har char="•"/>
            </a:pPr>
            <a:endParaRPr dirty="0"/>
          </a:p>
          <a:p>
            <a:pPr>
              <a:buChar char="•"/>
              <a:defRPr>
                <a:solidFill>
                  <a:srgbClr val="003399"/>
                </a:solidFill>
              </a:defRPr>
            </a:pPr>
            <a:r>
              <a:rPr dirty="0"/>
              <a:t>Communication regarding a Police Campaign is done through the Permanent Missions only.  </a:t>
            </a:r>
          </a:p>
          <a:p>
            <a:pPr>
              <a:buChar char="•"/>
              <a:defRPr>
                <a:solidFill>
                  <a:srgbClr val="003399"/>
                </a:solidFill>
              </a:defRPr>
            </a:pPr>
            <a:endParaRPr dirty="0"/>
          </a:p>
          <a:p>
            <a:pPr>
              <a:buChar char="•"/>
              <a:defRPr>
                <a:solidFill>
                  <a:srgbClr val="003399"/>
                </a:solidFill>
              </a:defRPr>
            </a:pPr>
            <a:r>
              <a:rPr lang="en-US" dirty="0"/>
              <a:t>Individual q</a:t>
            </a:r>
            <a:r>
              <a:rPr dirty="0"/>
              <a:t>ueries from candidates</a:t>
            </a:r>
            <a:r>
              <a:rPr lang="en-US" dirty="0"/>
              <a:t> not supported by the Permanent Missions will not be answered</a:t>
            </a:r>
            <a:r>
              <a:rPr dirty="0"/>
              <a:t>.</a:t>
            </a:r>
          </a:p>
          <a:p>
            <a:pPr>
              <a:buSzTx/>
              <a:buNone/>
              <a:defRPr>
                <a:solidFill>
                  <a:srgbClr val="003399"/>
                </a:solidFill>
              </a:defRPr>
            </a:pPr>
            <a:endParaRPr dirty="0"/>
          </a:p>
          <a:p>
            <a:pPr>
              <a:buChar char="•"/>
              <a:defRPr>
                <a:solidFill>
                  <a:srgbClr val="003399"/>
                </a:solidFill>
              </a:defRPr>
            </a:pPr>
            <a:r>
              <a:rPr dirty="0"/>
              <a:t>For each Police </a:t>
            </a:r>
            <a:r>
              <a:rPr lang="en-US" dirty="0"/>
              <a:t>Secondment </a:t>
            </a:r>
            <a:r>
              <a:rPr dirty="0"/>
              <a:t>Campaign</a:t>
            </a:r>
            <a:r>
              <a:rPr lang="en-US" dirty="0"/>
              <a:t>,</a:t>
            </a:r>
            <a:r>
              <a:rPr dirty="0"/>
              <a:t> the contact information of the key focal point/office in the Police Division will be provided to Member States.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2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578144" y="6245225"/>
            <a:ext cx="194257" cy="30734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3</a:t>
            </a:fld>
            <a:endParaRPr/>
          </a:p>
        </p:txBody>
      </p:sp>
      <p:sp>
        <p:nvSpPr>
          <p:cNvPr id="35" name="Background…"/>
          <p:cNvSpPr txBox="1"/>
          <p:nvPr/>
        </p:nvSpPr>
        <p:spPr>
          <a:xfrm>
            <a:off x="883919" y="163512"/>
            <a:ext cx="7299961" cy="5234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6600">
                <a:solidFill>
                  <a:srgbClr val="FFFFFF"/>
                </a:solidFill>
              </a:defRPr>
            </a:pPr>
            <a:endParaRPr/>
          </a:p>
          <a:p>
            <a:pPr algn="ctr">
              <a:defRPr sz="6600">
                <a:solidFill>
                  <a:srgbClr val="FFFFFF"/>
                </a:solidFill>
              </a:defRPr>
            </a:pPr>
            <a:r>
              <a:t>Background</a:t>
            </a:r>
          </a:p>
          <a:p>
            <a:pPr algn="ctr">
              <a:defRPr sz="6600">
                <a:solidFill>
                  <a:srgbClr val="FFFFFF"/>
                </a:solidFill>
              </a:defRPr>
            </a:pPr>
            <a:r>
              <a:t>on Secondment Campaigns and process workflow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578144" y="6245225"/>
            <a:ext cx="194257" cy="30734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4</a:t>
            </a:fld>
            <a:endParaRPr/>
          </a:p>
        </p:txBody>
      </p:sp>
      <p:sp>
        <p:nvSpPr>
          <p:cNvPr id="38" name="Background on Secondment Campaigns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86836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defTabSz="813816">
              <a:defRPr sz="2492">
                <a:solidFill>
                  <a:srgbClr val="FF0000"/>
                </a:solidFill>
              </a:defRPr>
            </a:pPr>
            <a:r>
              <a:t>Background on Secondment Campaigns</a:t>
            </a:r>
            <a:br/>
            <a:endParaRPr/>
          </a:p>
        </p:txBody>
      </p:sp>
      <p:sp>
        <p:nvSpPr>
          <p:cNvPr id="39" name="A Police “Secondment campaign” is normally conducted once or twice a year depending on available Job Openings (JOs)…"/>
          <p:cNvSpPr txBox="1">
            <a:spLocks noGrp="1"/>
          </p:cNvSpPr>
          <p:nvPr>
            <p:ph type="body" idx="4294967295"/>
          </p:nvPr>
        </p:nvSpPr>
        <p:spPr>
          <a:xfrm>
            <a:off x="457200" y="730332"/>
            <a:ext cx="8229600" cy="574666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spcBef>
                <a:spcPts val="400"/>
              </a:spcBef>
              <a:buChar char="•"/>
              <a:defRPr sz="1800">
                <a:solidFill>
                  <a:srgbClr val="003399"/>
                </a:solidFill>
              </a:defRPr>
            </a:pPr>
            <a:r>
              <a:rPr dirty="0"/>
              <a:t>A </a:t>
            </a:r>
            <a:r>
              <a:rPr lang="en-US" dirty="0"/>
              <a:t>"</a:t>
            </a:r>
            <a:r>
              <a:rPr dirty="0"/>
              <a:t>Police Secondment </a:t>
            </a:r>
            <a:r>
              <a:rPr lang="en-US" dirty="0"/>
              <a:t>C</a:t>
            </a:r>
            <a:r>
              <a:rPr dirty="0"/>
              <a:t>ampaign” is normally conducted once or twice a year depending on available Job Openings (JOs)</a:t>
            </a:r>
            <a:endParaRPr lang="en-US" dirty="0"/>
          </a:p>
          <a:p>
            <a:pPr marL="0" indent="0">
              <a:spcBef>
                <a:spcPts val="400"/>
              </a:spcBef>
              <a:buNone/>
              <a:defRPr sz="1800">
                <a:solidFill>
                  <a:srgbClr val="003399"/>
                </a:solidFill>
              </a:defRPr>
            </a:pPr>
            <a:endParaRPr dirty="0"/>
          </a:p>
          <a:p>
            <a:pPr>
              <a:spcBef>
                <a:spcPts val="400"/>
              </a:spcBef>
              <a:buChar char="•"/>
              <a:defRPr sz="1800">
                <a:solidFill>
                  <a:srgbClr val="003399"/>
                </a:solidFill>
              </a:defRPr>
            </a:pPr>
            <a:r>
              <a:rPr dirty="0"/>
              <a:t>The nominated candidates:</a:t>
            </a:r>
          </a:p>
          <a:p>
            <a:pPr marL="742950" lvl="1" indent="-285750">
              <a:spcBef>
                <a:spcPts val="0"/>
              </a:spcBef>
              <a:defRPr sz="1800">
                <a:solidFill>
                  <a:srgbClr val="003399"/>
                </a:solidFill>
              </a:defRPr>
            </a:pPr>
            <a:r>
              <a:rPr dirty="0"/>
              <a:t>must be in active Police Service</a:t>
            </a:r>
          </a:p>
          <a:p>
            <a:pPr marL="742950" lvl="1" indent="-285750">
              <a:spcBef>
                <a:spcPts val="0"/>
              </a:spcBef>
              <a:defRPr sz="1800">
                <a:solidFill>
                  <a:srgbClr val="003399"/>
                </a:solidFill>
              </a:defRPr>
            </a:pPr>
            <a:r>
              <a:rPr dirty="0"/>
              <a:t>if selected, will be required to be officially seconded to the UN</a:t>
            </a:r>
          </a:p>
          <a:p>
            <a:pPr>
              <a:buChar char="•"/>
              <a:defRPr sz="1600">
                <a:solidFill>
                  <a:srgbClr val="003399"/>
                </a:solidFill>
              </a:defRPr>
            </a:pPr>
            <a:endParaRPr dirty="0"/>
          </a:p>
          <a:p>
            <a:pPr>
              <a:spcBef>
                <a:spcPts val="400"/>
              </a:spcBef>
              <a:buChar char="•"/>
              <a:defRPr sz="1800">
                <a:solidFill>
                  <a:srgbClr val="003399"/>
                </a:solidFill>
              </a:defRPr>
            </a:pPr>
            <a:r>
              <a:rPr dirty="0"/>
              <a:t>The usual period seconded police officers may serve in posts financed by the support account for peace operations requiring active police service, is two years. A third year can be approved - based on the performance and on the </a:t>
            </a:r>
            <a:r>
              <a:rPr lang="en-US" dirty="0"/>
              <a:t>operational </a:t>
            </a:r>
            <a:r>
              <a:rPr dirty="0"/>
              <a:t>need</a:t>
            </a:r>
            <a:r>
              <a:rPr lang="en-US" dirty="0"/>
              <a:t>s</a:t>
            </a:r>
            <a:r>
              <a:rPr dirty="0"/>
              <a:t> of the office - by the Hiring Managers. Exceptionally a fourth and final year </a:t>
            </a:r>
            <a:r>
              <a:rPr lang="en-US" dirty="0"/>
              <a:t>of </a:t>
            </a:r>
            <a:r>
              <a:rPr dirty="0"/>
              <a:t>extension can be approved by the USG DPO.</a:t>
            </a:r>
            <a:endParaRPr lang="en-US" dirty="0"/>
          </a:p>
          <a:p>
            <a:pPr>
              <a:spcBef>
                <a:spcPts val="400"/>
              </a:spcBef>
              <a:buChar char="•"/>
              <a:defRPr sz="1800">
                <a:solidFill>
                  <a:srgbClr val="003399"/>
                </a:solidFill>
              </a:defRPr>
            </a:pPr>
            <a:endParaRPr lang="en-US" sz="1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400"/>
              </a:spcBef>
              <a:buChar char="•"/>
              <a:defRPr sz="1800">
                <a:solidFill>
                  <a:srgbClr val="003399"/>
                </a:solidFill>
              </a:defRPr>
            </a:pP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Currently serving seconded active-duty officers under a UN contract are not eligible to apply or be nominated for another seconded officer position in the UN until after at least one year of separation from their last secondment on a contract with the UN Secretariat. As a result, nominations of currently serving seconded active-duty police officers under a UN contract will not be considered. </a:t>
            </a:r>
          </a:p>
          <a:p>
            <a:pPr>
              <a:spcBef>
                <a:spcPts val="400"/>
              </a:spcBef>
              <a:buChar char="•"/>
              <a:defRPr sz="1800">
                <a:solidFill>
                  <a:srgbClr val="003399"/>
                </a:solidFill>
              </a:defRPr>
            </a:pPr>
            <a:endParaRPr lang="en-US" sz="1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400"/>
              </a:spcBef>
              <a:buChar char="•"/>
              <a:defRPr sz="1800">
                <a:solidFill>
                  <a:srgbClr val="003399"/>
                </a:solidFill>
              </a:defRPr>
            </a:pP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Nominations from women candidates are strongly encouraged.</a:t>
            </a:r>
            <a:endParaRPr lang="en-US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olice Campaign Workflow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448055">
              <a:defRPr sz="1568"/>
            </a:pPr>
            <a:r>
              <a:t>          </a:t>
            </a:r>
            <a:br/>
            <a:r>
              <a:t>                </a:t>
            </a:r>
            <a:r>
              <a:rPr sz="1176"/>
              <a:t>Police Campaign Workflow</a:t>
            </a:r>
            <a:br>
              <a:rPr sz="1176"/>
            </a:br>
            <a:br>
              <a:rPr sz="1176"/>
            </a:br>
            <a:br>
              <a:rPr sz="1176"/>
            </a:br>
            <a:endParaRPr sz="1176"/>
          </a:p>
        </p:txBody>
      </p:sp>
      <p:sp>
        <p:nvSpPr>
          <p:cNvPr id="42" name="Double-click to edit"/>
          <p:cNvSpPr txBox="1"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har char="•"/>
            </a:pPr>
            <a:endParaRPr/>
          </a:p>
        </p:txBody>
      </p:sp>
      <p:sp>
        <p:nvSpPr>
          <p:cNvPr id="4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578144" y="6245225"/>
            <a:ext cx="194257" cy="30734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5</a:t>
            </a:fld>
            <a:endParaRPr/>
          </a:p>
        </p:txBody>
      </p:sp>
      <p:pic>
        <p:nvPicPr>
          <p:cNvPr id="44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133475"/>
            <a:ext cx="8613775" cy="54324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2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578144" y="6245225"/>
            <a:ext cx="194257" cy="30734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6</a:t>
            </a:fld>
            <a:endParaRPr/>
          </a:p>
        </p:txBody>
      </p:sp>
      <p:sp>
        <p:nvSpPr>
          <p:cNvPr id="47" name="Job Openings"/>
          <p:cNvSpPr txBox="1"/>
          <p:nvPr/>
        </p:nvSpPr>
        <p:spPr>
          <a:xfrm>
            <a:off x="922019" y="1371600"/>
            <a:ext cx="7299961" cy="31775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6600">
                <a:solidFill>
                  <a:srgbClr val="FFFFFF"/>
                </a:solidFill>
              </a:defRPr>
            </a:pPr>
            <a:endParaRPr/>
          </a:p>
          <a:p>
            <a:pPr algn="ctr">
              <a:defRPr sz="6600">
                <a:solidFill>
                  <a:srgbClr val="FFFFFF"/>
                </a:solidFill>
              </a:defRPr>
            </a:pPr>
            <a:r>
              <a:t>Job Openings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578144" y="6245225"/>
            <a:ext cx="194257" cy="30734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7</a:t>
            </a:fld>
            <a:endParaRPr/>
          </a:p>
        </p:txBody>
      </p:sp>
      <p:sp>
        <p:nvSpPr>
          <p:cNvPr id="50" name="Job Openings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48736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822959">
              <a:defRPr sz="2520">
                <a:solidFill>
                  <a:srgbClr val="003399"/>
                </a:solidFill>
              </a:defRPr>
            </a:lvl1pPr>
          </a:lstStyle>
          <a:p>
            <a:r>
              <a:t>Job Openings</a:t>
            </a:r>
          </a:p>
        </p:txBody>
      </p:sp>
      <p:sp>
        <p:nvSpPr>
          <p:cNvPr id="51" name="Job Openings (JOs) for the Police Secondment Campaign are advertised via a Note Verbale which is sent to all Permanent Missions.…"/>
          <p:cNvSpPr txBox="1">
            <a:spLocks noGrp="1"/>
          </p:cNvSpPr>
          <p:nvPr>
            <p:ph type="body" idx="4294967295"/>
          </p:nvPr>
        </p:nvSpPr>
        <p:spPr>
          <a:xfrm>
            <a:off x="381000" y="914400"/>
            <a:ext cx="8305800" cy="56388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SzTx/>
              <a:buNone/>
              <a:defRPr sz="900"/>
            </a:pPr>
            <a:endParaRPr/>
          </a:p>
          <a:p>
            <a:pPr>
              <a:lnSpc>
                <a:spcPct val="90000"/>
              </a:lnSpc>
              <a:spcBef>
                <a:spcPts val="400"/>
              </a:spcBef>
              <a:buChar char="•"/>
              <a:defRPr sz="2000">
                <a:solidFill>
                  <a:srgbClr val="003399"/>
                </a:solidFill>
              </a:defRPr>
            </a:pPr>
            <a:r>
              <a:t>Job Openings (JOs) for the Police Secondment Campaign are advertised via a Note Verbale which is sent to all Permanent Missions.</a:t>
            </a:r>
          </a:p>
          <a:p>
            <a:pPr>
              <a:lnSpc>
                <a:spcPct val="90000"/>
              </a:lnSpc>
              <a:buChar char="•"/>
              <a:defRPr sz="2000">
                <a:solidFill>
                  <a:srgbClr val="003399"/>
                </a:solidFill>
              </a:defRPr>
            </a:pPr>
            <a:endParaRPr/>
          </a:p>
          <a:p>
            <a:pPr>
              <a:lnSpc>
                <a:spcPct val="90000"/>
              </a:lnSpc>
              <a:spcBef>
                <a:spcPts val="400"/>
              </a:spcBef>
              <a:buChar char="•"/>
              <a:defRPr sz="2000">
                <a:solidFill>
                  <a:srgbClr val="003399"/>
                </a:solidFill>
              </a:defRPr>
            </a:pPr>
            <a:r>
              <a:t>The Note Verbale is distributed by the Police Division by:	</a:t>
            </a:r>
          </a:p>
          <a:p>
            <a:pPr marL="742950" lvl="1" indent="-285750">
              <a:lnSpc>
                <a:spcPct val="90000"/>
              </a:lnSpc>
              <a:spcBef>
                <a:spcPts val="0"/>
              </a:spcBef>
              <a:defRPr sz="2000">
                <a:solidFill>
                  <a:srgbClr val="003399"/>
                </a:solidFill>
              </a:defRPr>
            </a:pPr>
            <a:endParaRPr/>
          </a:p>
          <a:p>
            <a:pPr marL="742950" lvl="1" indent="-285750">
              <a:lnSpc>
                <a:spcPct val="90000"/>
              </a:lnSpc>
              <a:spcBef>
                <a:spcPts val="0"/>
              </a:spcBef>
              <a:defRPr sz="2000">
                <a:solidFill>
                  <a:srgbClr val="003399"/>
                </a:solidFill>
              </a:defRPr>
            </a:pPr>
            <a:r>
              <a:t>E-mail to the generic email of all Permanent Missions in New York as listed in the UN Blue Book;</a:t>
            </a:r>
          </a:p>
          <a:p>
            <a:pPr marL="742950" lvl="1" indent="-285750">
              <a:lnSpc>
                <a:spcPct val="90000"/>
              </a:lnSpc>
              <a:spcBef>
                <a:spcPts val="0"/>
              </a:spcBef>
              <a:defRPr sz="2000">
                <a:solidFill>
                  <a:srgbClr val="003399"/>
                </a:solidFill>
              </a:defRPr>
            </a:pPr>
            <a:endParaRPr/>
          </a:p>
          <a:p>
            <a:pPr marL="742950" lvl="1" indent="-285750">
              <a:lnSpc>
                <a:spcPct val="90000"/>
              </a:lnSpc>
              <a:spcBef>
                <a:spcPts val="0"/>
              </a:spcBef>
              <a:defRPr sz="2000">
                <a:solidFill>
                  <a:srgbClr val="003399"/>
                </a:solidFill>
              </a:defRPr>
            </a:pPr>
            <a:r>
              <a:t>Email to the focal points in all Permanent Missions</a:t>
            </a:r>
            <a:r>
              <a:rPr b="0"/>
              <a:t>, </a:t>
            </a:r>
            <a:r>
              <a:t>if applicable</a:t>
            </a:r>
          </a:p>
          <a:p>
            <a:pPr marL="285750" lvl="1" indent="171450">
              <a:lnSpc>
                <a:spcPct val="90000"/>
              </a:lnSpc>
              <a:spcBef>
                <a:spcPts val="0"/>
              </a:spcBef>
              <a:buSzTx/>
              <a:buNone/>
              <a:defRPr sz="2000">
                <a:solidFill>
                  <a:srgbClr val="003399"/>
                </a:solidFill>
              </a:defRPr>
            </a:pPr>
            <a:endParaRPr/>
          </a:p>
          <a:p>
            <a:pPr>
              <a:lnSpc>
                <a:spcPct val="90000"/>
              </a:lnSpc>
              <a:spcBef>
                <a:spcPts val="400"/>
              </a:spcBef>
              <a:buChar char="•"/>
              <a:defRPr sz="2000">
                <a:solidFill>
                  <a:srgbClr val="003399"/>
                </a:solidFill>
              </a:defRPr>
            </a:pPr>
            <a:r>
              <a:t>JOs in English and French are circulated for 90 days.</a:t>
            </a:r>
          </a:p>
          <a:p>
            <a:pPr>
              <a:lnSpc>
                <a:spcPct val="90000"/>
              </a:lnSpc>
              <a:buChar char="•"/>
              <a:defRPr sz="2000">
                <a:solidFill>
                  <a:srgbClr val="003399"/>
                </a:solidFill>
              </a:defRPr>
            </a:pPr>
            <a:endParaRPr/>
          </a:p>
          <a:p>
            <a:pPr>
              <a:lnSpc>
                <a:spcPct val="90000"/>
              </a:lnSpc>
              <a:buSzTx/>
              <a:buNone/>
              <a:defRPr sz="1800">
                <a:solidFill>
                  <a:srgbClr val="0052A4"/>
                </a:solidFill>
              </a:defRPr>
            </a:pPr>
            <a:endParaRPr/>
          </a:p>
          <a:p>
            <a:pPr>
              <a:lnSpc>
                <a:spcPct val="90000"/>
              </a:lnSpc>
              <a:buChar char="•"/>
              <a:defRPr sz="600"/>
            </a:pPr>
            <a:endParaRPr/>
          </a:p>
          <a:p>
            <a:pPr marL="1143000" lvl="2" indent="-228600">
              <a:lnSpc>
                <a:spcPct val="90000"/>
              </a:lnSpc>
              <a:spcBef>
                <a:spcPts val="0"/>
              </a:spcBef>
              <a:defRPr sz="600"/>
            </a:pPr>
            <a:endParaRPr/>
          </a:p>
          <a:p>
            <a:pPr>
              <a:lnSpc>
                <a:spcPct val="90000"/>
              </a:lnSpc>
              <a:spcBef>
                <a:spcPts val="100"/>
              </a:spcBef>
              <a:buSzTx/>
              <a:buNone/>
              <a:defRPr sz="600"/>
            </a:pPr>
            <a:r>
              <a:t>		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578144" y="6245225"/>
            <a:ext cx="194257" cy="30734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8</a:t>
            </a:fld>
            <a:endParaRPr/>
          </a:p>
        </p:txBody>
      </p:sp>
      <p:sp>
        <p:nvSpPr>
          <p:cNvPr id="54" name="Note Verbale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8683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800">
                <a:solidFill>
                  <a:srgbClr val="003399"/>
                </a:solidFill>
              </a:defRPr>
            </a:lvl1pPr>
          </a:lstStyle>
          <a:p>
            <a:r>
              <a:rPr dirty="0"/>
              <a:t>Note Verbale</a:t>
            </a:r>
          </a:p>
        </p:txBody>
      </p:sp>
      <p:sp>
        <p:nvSpPr>
          <p:cNvPr id="55" name="Specifies:…"/>
          <p:cNvSpPr txBox="1">
            <a:spLocks noGrp="1"/>
          </p:cNvSpPr>
          <p:nvPr>
            <p:ph type="body" sz="half" idx="4294967295"/>
          </p:nvPr>
        </p:nvSpPr>
        <p:spPr>
          <a:xfrm>
            <a:off x="457200" y="1143000"/>
            <a:ext cx="32004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har char="•"/>
              <a:defRPr>
                <a:solidFill>
                  <a:srgbClr val="003399"/>
                </a:solidFill>
              </a:defRPr>
            </a:pPr>
            <a:r>
              <a:t>Specifies:</a:t>
            </a:r>
          </a:p>
          <a:p>
            <a:pPr marL="742950" lvl="1" indent="-285750">
              <a:spcBef>
                <a:spcPts val="0"/>
              </a:spcBef>
              <a:defRPr>
                <a:solidFill>
                  <a:srgbClr val="003399"/>
                </a:solidFill>
              </a:defRPr>
            </a:pPr>
            <a:endParaRPr/>
          </a:p>
          <a:p>
            <a:pPr marL="742950" lvl="1" indent="-285750">
              <a:spcBef>
                <a:spcPts val="0"/>
              </a:spcBef>
              <a:defRPr>
                <a:solidFill>
                  <a:srgbClr val="003399"/>
                </a:solidFill>
              </a:defRPr>
            </a:pPr>
            <a:r>
              <a:t>deadline date for application</a:t>
            </a:r>
          </a:p>
          <a:p>
            <a:pPr marL="285750" lvl="1" indent="171450">
              <a:spcBef>
                <a:spcPts val="0"/>
              </a:spcBef>
              <a:buSzTx/>
              <a:buNone/>
              <a:defRPr>
                <a:solidFill>
                  <a:srgbClr val="003399"/>
                </a:solidFill>
              </a:defRPr>
            </a:pPr>
            <a:endParaRPr/>
          </a:p>
          <a:p>
            <a:pPr marL="742950" lvl="1" indent="-285750">
              <a:spcBef>
                <a:spcPts val="0"/>
              </a:spcBef>
              <a:defRPr>
                <a:solidFill>
                  <a:srgbClr val="003399"/>
                </a:solidFill>
              </a:defRPr>
            </a:pPr>
            <a:r>
              <a:t>number of positions available</a:t>
            </a:r>
          </a:p>
        </p:txBody>
      </p:sp>
      <p:sp>
        <p:nvSpPr>
          <p:cNvPr id="56" name="Includes:…"/>
          <p:cNvSpPr txBox="1"/>
          <p:nvPr/>
        </p:nvSpPr>
        <p:spPr>
          <a:xfrm>
            <a:off x="3931920" y="1143000"/>
            <a:ext cx="455676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marL="342900" indent="-342900">
              <a:spcBef>
                <a:spcPts val="400"/>
              </a:spcBef>
              <a:buSzPct val="100000"/>
              <a:buChar char="•"/>
              <a:defRPr b="1">
                <a:solidFill>
                  <a:srgbClr val="003399"/>
                </a:solidFill>
              </a:defRPr>
            </a:pPr>
            <a:r>
              <a:rPr dirty="0"/>
              <a:t>Includes</a:t>
            </a:r>
            <a:r>
              <a:rPr lang="en-US" dirty="0"/>
              <a:t> attachments</a:t>
            </a:r>
            <a:r>
              <a:rPr dirty="0"/>
              <a:t>:</a:t>
            </a:r>
          </a:p>
          <a:p>
            <a:pPr marL="742950" lvl="1" indent="-285750">
              <a:buSzPct val="100000"/>
              <a:buChar char="–"/>
              <a:defRPr b="1">
                <a:solidFill>
                  <a:srgbClr val="003399"/>
                </a:solidFill>
              </a:defRPr>
            </a:pPr>
            <a:r>
              <a:rPr dirty="0"/>
              <a:t>Notification procedures</a:t>
            </a:r>
          </a:p>
          <a:p>
            <a:pPr marL="742950" lvl="1" indent="-285750">
              <a:buSzPct val="100000"/>
              <a:buChar char="–"/>
              <a:defRPr b="1">
                <a:solidFill>
                  <a:srgbClr val="003399"/>
                </a:solidFill>
              </a:defRPr>
            </a:pPr>
            <a:r>
              <a:rPr dirty="0"/>
              <a:t>United Nations Personal History Profile (PHP), P-11</a:t>
            </a:r>
          </a:p>
          <a:p>
            <a:pPr marL="742950" lvl="1" indent="-285750">
              <a:buSzPct val="100000"/>
              <a:buChar char="–"/>
              <a:defRPr b="1">
                <a:solidFill>
                  <a:srgbClr val="003399"/>
                </a:solidFill>
              </a:defRPr>
            </a:pPr>
            <a:r>
              <a:rPr dirty="0"/>
              <a:t>Employment and Academic Certification (</a:t>
            </a:r>
            <a:r>
              <a:rPr sz="1400" dirty="0"/>
              <a:t>Attachment to P-11)</a:t>
            </a:r>
          </a:p>
          <a:p>
            <a:pPr marL="742950" lvl="1" indent="-285750">
              <a:buSzPct val="100000"/>
              <a:buChar char="–"/>
              <a:defRPr b="1">
                <a:solidFill>
                  <a:srgbClr val="003399"/>
                </a:solidFill>
              </a:defRPr>
            </a:pPr>
            <a:r>
              <a:rPr dirty="0"/>
              <a:t>Employment record (Supplementary Sheet)</a:t>
            </a:r>
          </a:p>
          <a:p>
            <a:pPr marL="742950" lvl="1" indent="-285750">
              <a:buSzPct val="100000"/>
              <a:buChar char="–"/>
              <a:defRPr b="1">
                <a:solidFill>
                  <a:srgbClr val="003399"/>
                </a:solidFill>
              </a:defRPr>
            </a:pPr>
            <a:r>
              <a:rPr dirty="0"/>
              <a:t>Excel sheet to list the candidates nominated for each JO</a:t>
            </a:r>
          </a:p>
          <a:p>
            <a:pPr marL="742950" lvl="1" indent="-285750">
              <a:buSzPct val="100000"/>
              <a:buChar char="–"/>
              <a:defRPr b="1">
                <a:solidFill>
                  <a:srgbClr val="003399"/>
                </a:solidFill>
              </a:defRPr>
            </a:pPr>
            <a:r>
              <a:rPr dirty="0"/>
              <a:t>Job Openings in English and French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578144" y="6245225"/>
            <a:ext cx="194257" cy="30734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9</a:t>
            </a:fld>
            <a:endParaRPr/>
          </a:p>
        </p:txBody>
      </p:sp>
      <p:sp>
        <p:nvSpPr>
          <p:cNvPr id="59" name="9"/>
          <p:cNvSpPr txBox="1"/>
          <p:nvPr/>
        </p:nvSpPr>
        <p:spPr>
          <a:xfrm>
            <a:off x="5684520" y="6245225"/>
            <a:ext cx="2042161" cy="307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sz="1400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9</a:t>
            </a:r>
          </a:p>
        </p:txBody>
      </p:sp>
      <p:sp>
        <p:nvSpPr>
          <p:cNvPr id="60" name="2023 Police Secondment Campaign – Phase 1"/>
          <p:cNvSpPr txBox="1">
            <a:spLocks noGrp="1"/>
          </p:cNvSpPr>
          <p:nvPr>
            <p:ph type="title" idx="4294967295"/>
          </p:nvPr>
        </p:nvSpPr>
        <p:spPr>
          <a:xfrm>
            <a:off x="533400" y="228600"/>
            <a:ext cx="8153400" cy="12192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defTabSz="548640">
              <a:defRPr sz="1440"/>
            </a:pPr>
            <a:br>
              <a:rPr dirty="0"/>
            </a:br>
            <a:r>
              <a:rPr dirty="0">
                <a:solidFill>
                  <a:srgbClr val="003399"/>
                </a:solidFill>
              </a:rPr>
              <a:t>20</a:t>
            </a:r>
            <a:r>
              <a:rPr lang="en-US" dirty="0">
                <a:solidFill>
                  <a:srgbClr val="003399"/>
                </a:solidFill>
              </a:rPr>
              <a:t>24</a:t>
            </a:r>
            <a:r>
              <a:rPr dirty="0">
                <a:solidFill>
                  <a:srgbClr val="003399"/>
                </a:solidFill>
              </a:rPr>
              <a:t> Police Secondment Campaign – Phase 1</a:t>
            </a:r>
            <a:br>
              <a:rPr dirty="0">
                <a:solidFill>
                  <a:srgbClr val="003399"/>
                </a:solidFill>
              </a:rPr>
            </a:br>
            <a:r>
              <a:rPr dirty="0">
                <a:solidFill>
                  <a:srgbClr val="003399"/>
                </a:solidFill>
              </a:rPr>
              <a:t> </a:t>
            </a:r>
            <a:br>
              <a:rPr dirty="0">
                <a:solidFill>
                  <a:srgbClr val="003399"/>
                </a:solidFill>
              </a:rPr>
            </a:br>
            <a:br>
              <a:rPr dirty="0">
                <a:solidFill>
                  <a:srgbClr val="003399"/>
                </a:solidFill>
              </a:rPr>
            </a:br>
            <a:endParaRPr dirty="0">
              <a:solidFill>
                <a:srgbClr val="003399"/>
              </a:solidFill>
            </a:endParaRPr>
          </a:p>
        </p:txBody>
      </p:sp>
      <p:sp>
        <p:nvSpPr>
          <p:cNvPr id="61" name="The police posts advertised include 11 JOs for 14 posts:…"/>
          <p:cNvSpPr txBox="1">
            <a:spLocks noGrp="1"/>
          </p:cNvSpPr>
          <p:nvPr>
            <p:ph type="body" idx="4294967295"/>
          </p:nvPr>
        </p:nvSpPr>
        <p:spPr>
          <a:xfrm>
            <a:off x="533400" y="1066800"/>
            <a:ext cx="8229600" cy="5486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SzTx/>
              <a:buNone/>
              <a:defRPr>
                <a:solidFill>
                  <a:srgbClr val="FF0000"/>
                </a:solidFill>
              </a:defRPr>
            </a:pPr>
            <a:r>
              <a:rPr dirty="0"/>
              <a:t>The police posts advertised include </a:t>
            </a:r>
            <a:r>
              <a:rPr lang="en-US" dirty="0"/>
              <a:t>six</a:t>
            </a:r>
            <a:r>
              <a:rPr dirty="0"/>
              <a:t> JOs for </a:t>
            </a:r>
            <a:r>
              <a:rPr lang="en-US" dirty="0"/>
              <a:t>10 </a:t>
            </a:r>
            <a:r>
              <a:rPr dirty="0"/>
              <a:t>posts:</a:t>
            </a:r>
            <a:endParaRPr lang="en-US" dirty="0"/>
          </a:p>
          <a:p>
            <a:pPr marL="0" indent="0">
              <a:buSzTx/>
              <a:buNone/>
              <a:defRPr>
                <a:solidFill>
                  <a:srgbClr val="FF0000"/>
                </a:solidFill>
              </a:defRPr>
            </a:pPr>
            <a:endParaRPr dirty="0">
              <a:solidFill>
                <a:srgbClr val="003399"/>
              </a:solidFill>
            </a:endParaRPr>
          </a:p>
          <a:p>
            <a:pPr marL="0" lvl="1" indent="400050">
              <a:spcBef>
                <a:spcPts val="0"/>
              </a:spcBef>
              <a:buSzTx/>
              <a:buNone/>
              <a:defRPr sz="1800">
                <a:solidFill>
                  <a:srgbClr val="003399"/>
                </a:solidFill>
              </a:defRPr>
            </a:pPr>
            <a:r>
              <a:rPr lang="en-US" dirty="0"/>
              <a:t>D-1</a:t>
            </a:r>
            <a:r>
              <a:rPr dirty="0"/>
              <a:t> Level</a:t>
            </a:r>
            <a:endParaRPr lang="en-US" dirty="0"/>
          </a:p>
          <a:p>
            <a:pPr marL="1168400" lvl="2" indent="-254000">
              <a:spcBef>
                <a:spcPts val="0"/>
              </a:spcBef>
              <a:buChar char="✓"/>
              <a:defRPr sz="1800">
                <a:solidFill>
                  <a:srgbClr val="003399"/>
                </a:solidFill>
              </a:defRPr>
            </a:pPr>
            <a:r>
              <a:rPr lang="en-US" dirty="0"/>
              <a:t>Deputy Police Adviser	 </a:t>
            </a:r>
          </a:p>
          <a:p>
            <a:pPr marL="914400" lvl="2" indent="0">
              <a:spcBef>
                <a:spcPts val="0"/>
              </a:spcBef>
              <a:buNone/>
              <a:defRPr sz="1800">
                <a:solidFill>
                  <a:srgbClr val="003399"/>
                </a:solidFill>
              </a:defRPr>
            </a:pPr>
            <a:endParaRPr lang="en-US" dirty="0"/>
          </a:p>
          <a:p>
            <a:pPr marL="63500" indent="0">
              <a:spcBef>
                <a:spcPts val="0"/>
              </a:spcBef>
              <a:buNone/>
              <a:defRPr sz="1800">
                <a:solidFill>
                  <a:srgbClr val="003399"/>
                </a:solidFill>
              </a:defRPr>
            </a:pPr>
            <a:r>
              <a:rPr lang="en-US" dirty="0"/>
              <a:t>     P-5  Level</a:t>
            </a:r>
          </a:p>
          <a:p>
            <a:pPr marL="1143000" lvl="2" indent="-228600">
              <a:spcBef>
                <a:spcPts val="0"/>
              </a:spcBef>
              <a:buChar char="✓"/>
              <a:defRPr sz="1800">
                <a:solidFill>
                  <a:srgbClr val="003399"/>
                </a:solidFill>
              </a:defRPr>
            </a:pPr>
            <a:r>
              <a:rPr lang="en-US" dirty="0"/>
              <a:t> Chief Mission Management and Support Section</a:t>
            </a:r>
          </a:p>
          <a:p>
            <a:pPr marL="1143000" lvl="2" indent="-228600">
              <a:spcBef>
                <a:spcPts val="0"/>
              </a:spcBef>
              <a:buChar char="✓"/>
              <a:defRPr sz="1800">
                <a:solidFill>
                  <a:srgbClr val="003399"/>
                </a:solidFill>
              </a:defRPr>
            </a:pPr>
            <a:endParaRPr lang="en-US" dirty="0"/>
          </a:p>
          <a:p>
            <a:pPr marL="63500" indent="0">
              <a:spcBef>
                <a:spcPts val="0"/>
              </a:spcBef>
              <a:buNone/>
              <a:defRPr sz="1800">
                <a:solidFill>
                  <a:srgbClr val="003399"/>
                </a:solidFill>
              </a:defRPr>
            </a:pPr>
            <a:r>
              <a:rPr lang="en-US" dirty="0"/>
              <a:t>     P-4 Level</a:t>
            </a:r>
          </a:p>
          <a:p>
            <a:pPr marL="1143000" lvl="2" indent="-228600">
              <a:spcBef>
                <a:spcPts val="0"/>
              </a:spcBef>
              <a:buChar char="✓"/>
              <a:defRPr sz="1800">
                <a:solidFill>
                  <a:srgbClr val="003399"/>
                </a:solidFill>
              </a:defRPr>
            </a:pPr>
            <a:r>
              <a:rPr dirty="0"/>
              <a:t> </a:t>
            </a:r>
            <a:r>
              <a:rPr lang="en-US" dirty="0"/>
              <a:t>Police Planning Officer (2 posts), SPDS</a:t>
            </a:r>
          </a:p>
          <a:p>
            <a:pPr marL="1143000" lvl="2" indent="-228600">
              <a:spcBef>
                <a:spcPts val="0"/>
              </a:spcBef>
              <a:buChar char="✓"/>
              <a:defRPr sz="1800">
                <a:solidFill>
                  <a:srgbClr val="003399"/>
                </a:solidFill>
              </a:defRPr>
            </a:pPr>
            <a:r>
              <a:rPr lang="en-US" dirty="0"/>
              <a:t> UN Police Officer (3 posts), MMSS</a:t>
            </a:r>
            <a:endParaRPr dirty="0"/>
          </a:p>
          <a:p>
            <a:pPr marL="914400" lvl="2" indent="0">
              <a:spcBef>
                <a:spcPts val="0"/>
              </a:spcBef>
              <a:buNone/>
              <a:defRPr sz="1800">
                <a:solidFill>
                  <a:srgbClr val="003399"/>
                </a:solidFill>
              </a:defRPr>
            </a:pPr>
            <a:endParaRPr dirty="0"/>
          </a:p>
          <a:p>
            <a:pPr marL="0" lvl="1" indent="400050">
              <a:spcBef>
                <a:spcPts val="0"/>
              </a:spcBef>
              <a:buSzTx/>
              <a:buNone/>
              <a:defRPr sz="1800">
                <a:solidFill>
                  <a:srgbClr val="003399"/>
                </a:solidFill>
              </a:defRPr>
            </a:pPr>
            <a:r>
              <a:rPr dirty="0"/>
              <a:t>P-3 Level</a:t>
            </a:r>
          </a:p>
          <a:p>
            <a:pPr marL="1143000" lvl="2" indent="-228600">
              <a:spcBef>
                <a:spcPts val="0"/>
              </a:spcBef>
              <a:buChar char="✓"/>
              <a:defRPr sz="1800">
                <a:solidFill>
                  <a:srgbClr val="003399"/>
                </a:solidFill>
              </a:defRPr>
            </a:pPr>
            <a:r>
              <a:rPr dirty="0"/>
              <a:t> </a:t>
            </a:r>
            <a:r>
              <a:rPr lang="en-US" dirty="0"/>
              <a:t>Police Selection and Recruitment Officer, SRS</a:t>
            </a:r>
            <a:endParaRPr dirty="0"/>
          </a:p>
          <a:p>
            <a:pPr marL="1143000" lvl="2" indent="-228600">
              <a:spcBef>
                <a:spcPts val="0"/>
              </a:spcBef>
              <a:buChar char="✓"/>
              <a:defRPr sz="1800">
                <a:solidFill>
                  <a:srgbClr val="003399"/>
                </a:solidFill>
              </a:defRPr>
            </a:pPr>
            <a:r>
              <a:rPr dirty="0"/>
              <a:t> Police Officer</a:t>
            </a:r>
            <a:r>
              <a:rPr lang="en-US" dirty="0"/>
              <a:t> (2 posts)</a:t>
            </a:r>
            <a:r>
              <a:rPr dirty="0"/>
              <a:t>, </a:t>
            </a:r>
            <a:r>
              <a:rPr lang="en-US" dirty="0"/>
              <a:t>MMSS</a:t>
            </a:r>
            <a:endParaRPr dirty="0"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entury Gothic"/>
            <a:ea typeface="Century Gothic"/>
            <a:cs typeface="Century Gothic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entury Gothic"/>
            <a:ea typeface="Century Gothic"/>
            <a:cs typeface="Century Gothic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entury Gothic"/>
            <a:ea typeface="Century Gothic"/>
            <a:cs typeface="Century Gothic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entury Gothic"/>
            <a:ea typeface="Century Gothic"/>
            <a:cs typeface="Century Gothic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1538</Words>
  <Application>Microsoft Office PowerPoint</Application>
  <PresentationFormat>On-screen Show (4:3)</PresentationFormat>
  <Paragraphs>219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Century Gothic</vt:lpstr>
      <vt:lpstr>Times New Roman</vt:lpstr>
      <vt:lpstr>Default Design</vt:lpstr>
      <vt:lpstr>PowerPoint Presentation</vt:lpstr>
      <vt:lpstr>In the presentation:</vt:lpstr>
      <vt:lpstr>PowerPoint Presentation</vt:lpstr>
      <vt:lpstr>Background on Secondment Campaigns </vt:lpstr>
      <vt:lpstr>                           Police Campaign Workflow   </vt:lpstr>
      <vt:lpstr>PowerPoint Presentation</vt:lpstr>
      <vt:lpstr>Job Openings</vt:lpstr>
      <vt:lpstr>Note Verbale</vt:lpstr>
      <vt:lpstr> 2024 Police Secondment Campaign – Phase 1    </vt:lpstr>
      <vt:lpstr>PowerPoint Presentation</vt:lpstr>
      <vt:lpstr>Submission of nominated Candidates</vt:lpstr>
      <vt:lpstr>Submission of Nominated Candidates (continuation)</vt:lpstr>
      <vt:lpstr>Delivery and Receipt</vt:lpstr>
      <vt:lpstr>PowerPoint Presentation</vt:lpstr>
      <vt:lpstr>Initial Screening</vt:lpstr>
      <vt:lpstr>Initial Screening (continuation)</vt:lpstr>
      <vt:lpstr>Preliminary Evaluation &amp; Shortlisting</vt:lpstr>
      <vt:lpstr>PowerPoint Presentation</vt:lpstr>
      <vt:lpstr>Substantive Assessment – written test</vt:lpstr>
      <vt:lpstr>Substantive Assessment (continuation)</vt:lpstr>
      <vt:lpstr>Substantive Assessment - Competency-Based Interview</vt:lpstr>
      <vt:lpstr>Recommendations</vt:lpstr>
      <vt:lpstr>Selection Decisions</vt:lpstr>
      <vt:lpstr>PowerPoint Presentation</vt:lpstr>
      <vt:lpstr>Terms of Appointments</vt:lpstr>
      <vt:lpstr>Background Checks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Eyas Mahadeen</dc:creator>
  <cp:lastModifiedBy>Eyas Mahadeen</cp:lastModifiedBy>
  <cp:revision>16</cp:revision>
  <dcterms:modified xsi:type="dcterms:W3CDTF">2024-03-08T21:01:22Z</dcterms:modified>
</cp:coreProperties>
</file>