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81"/>
  </p:normalViewPr>
  <p:slideViewPr>
    <p:cSldViewPr snapToGrid="0" snapToObjects="1">
      <p:cViewPr>
        <p:scale>
          <a:sx n="290" d="100"/>
          <a:sy n="290" d="100"/>
        </p:scale>
        <p:origin x="120" y="-3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p>
            <a:r>
              <a:t>The </a:t>
            </a:r>
            <a:r>
              <a:rPr>
                <a:solidFill>
                  <a:srgbClr val="0060C0"/>
                </a:solidFill>
              </a:rPr>
              <a:t>Personal History Profile </a:t>
            </a:r>
            <a:r>
              <a:t>will be used to evaluate the candidate’s eligibility and suitability for the job opening,</a:t>
            </a:r>
          </a:p>
          <a:p>
            <a:r>
              <a:t>therefore, it is suggested that candidate:</a:t>
            </a:r>
          </a:p>
          <a:p>
            <a:r>
              <a:t>• Highlight the salient points in his/her background in relation to the job opening of interest.</a:t>
            </a:r>
          </a:p>
          <a:p>
            <a:r>
              <a:t>• It is important to complete all information about your education and work experience accurately. This information will be used to pre-screen and short-list.</a:t>
            </a:r>
          </a:p>
          <a:p>
            <a:r>
              <a:t>• When completing the work experience, candidates should list every position held and not only the most recent or what is required for the position. </a:t>
            </a:r>
          </a:p>
          <a:p>
            <a:r>
              <a:t>• When completing the education details, candidates should ensure to include all institutions, listing clearly those academic credentials (degrees, certificates and diplomas) conferred.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p>
            <a:r>
              <a:t>Candidates should</a:t>
            </a:r>
            <a:endParaRPr b="1"/>
          </a:p>
          <a:p>
            <a:pPr>
              <a:defRPr b="1"/>
            </a:pPr>
            <a:r>
              <a:t>BE CONSICE</a:t>
            </a:r>
          </a:p>
          <a:p>
            <a:r>
              <a:t>Make the words count. The use of language is extremely important; candidates need to project themselves efficiently. Address the job's needs with clearly written, powerful phrases. Provide small, digestible pieces of information. Use action verbs. Avoid passive sentence constructions Avoid clichés </a:t>
            </a:r>
            <a:endParaRPr b="1"/>
          </a:p>
          <a:p>
            <a:pPr>
              <a:defRPr b="1"/>
            </a:pPr>
            <a:r>
              <a:t>MAKE THE MOST OF THE EXPERIENCE</a:t>
            </a:r>
          </a:p>
          <a:p>
            <a:r>
              <a:t>Recruiters need to know what the candidate has accomplished to have an idea of what s/he can do for the Organization. Do not be vague. Especially in the achievements section, candidates should focus on what they have accomplished and achieved, as opposed to what they do on a daily basis. Candidates must be honest. There is a difference between making the most of their experience and exaggerating or falsifying it. </a:t>
            </a:r>
            <a:endParaRPr b="1"/>
          </a:p>
          <a:p>
            <a:pPr>
              <a:defRPr b="1"/>
            </a:pPr>
            <a:r>
              <a:t>TARGET, TARGET, TARGET</a:t>
            </a:r>
          </a:p>
          <a:p>
            <a:r>
              <a:t>Candidates need to be specific. If applying to more than one job opening, candidates should customize their application accordingly.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tif" descr="image.tif"/>
          <p:cNvPicPr>
            <a:picLocks noChangeAspect="1"/>
          </p:cNvPicPr>
          <p:nvPr/>
        </p:nvPicPr>
        <p:blipFill>
          <a:blip r:embed="rId3"/>
          <a:stretch>
            <a:fillRect/>
          </a:stretch>
        </p:blipFill>
        <p:spPr>
          <a:xfrm>
            <a:off x="8077200" y="5903912"/>
            <a:ext cx="990600" cy="877888"/>
          </a:xfrm>
          <a:prstGeom prst="rect">
            <a:avLst/>
          </a:prstGeom>
          <a:ln w="12700">
            <a:miter lim="400000"/>
          </a:ln>
        </p:spPr>
      </p:pic>
      <p:sp>
        <p:nvSpPr>
          <p:cNvPr id="3" name="Slide Number"/>
          <p:cNvSpPr txBox="1">
            <a:spLocks noGrp="1"/>
          </p:cNvSpPr>
          <p:nvPr>
            <p:ph type="sldNum" sz="quarter" idx="2"/>
          </p:nvPr>
        </p:nvSpPr>
        <p:spPr>
          <a:xfrm>
            <a:off x="7488029" y="6245225"/>
            <a:ext cx="284372" cy="307340"/>
          </a:xfrm>
          <a:prstGeom prst="rect">
            <a:avLst/>
          </a:prstGeom>
          <a:ln w="12700">
            <a:miter lim="400000"/>
          </a:ln>
        </p:spPr>
        <p:txBody>
          <a:bodyPr wrap="none" lIns="45719" rIns="45719">
            <a:spAutoFit/>
          </a:bodyPr>
          <a:lstStyle>
            <a:lvl1pPr algn="r">
              <a:defRPr sz="1400" i="0">
                <a:solidFill>
                  <a:srgbClr val="808080"/>
                </a:solidFill>
                <a:latin typeface="Calibri"/>
                <a:ea typeface="Calibri"/>
                <a:cs typeface="Calibri"/>
                <a:sym typeface="Calibri"/>
              </a:defRPr>
            </a:lvl1pPr>
          </a:lstStyle>
          <a:p>
            <a:fld id="{86CB4B4D-7CA3-9044-876B-883B54F8677D}" type="slidenum">
              <a:t>‹#›</a:t>
            </a:fld>
            <a:endParaRPr/>
          </a:p>
        </p:txBody>
      </p:sp>
      <p:sp>
        <p:nvSpPr>
          <p:cNvPr id="4"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5"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1pPr>
      <a:lvl2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2pPr>
      <a:lvl3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3pPr>
      <a:lvl4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4pPr>
      <a:lvl5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5pPr>
      <a:lvl6pPr marL="0" marR="0" indent="45720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6pPr>
      <a:lvl7pPr marL="0" marR="0" indent="91440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7pPr>
      <a:lvl8pPr marL="0" marR="0" indent="137160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8pPr>
      <a:lvl9pPr marL="0" marR="0" indent="1828800" algn="l" defTabSz="914400" rtl="0" latinLnBrk="0">
        <a:lnSpc>
          <a:spcPct val="100000"/>
        </a:lnSpc>
        <a:spcBef>
          <a:spcPts val="0"/>
        </a:spcBef>
        <a:spcAft>
          <a:spcPts val="0"/>
        </a:spcAft>
        <a:buClrTx/>
        <a:buSzTx/>
        <a:buFontTx/>
        <a:buNone/>
        <a:tabLst/>
        <a:defRPr sz="3200" b="1" i="0" u="none" strike="noStrike" cap="none" spc="0" baseline="0">
          <a:solidFill>
            <a:srgbClr val="2B5481"/>
          </a:solidFill>
          <a:uFillTx/>
          <a:latin typeface="Century Gothic"/>
          <a:ea typeface="Century Gothic"/>
          <a:cs typeface="Century Gothic"/>
          <a:sym typeface="Century Gothic"/>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1pPr>
      <a:lvl2pPr marL="806450" marR="0" indent="-34925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2pPr>
      <a:lvl3pPr marL="11938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3pPr>
      <a:lvl4pPr marL="16510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4pPr>
      <a:lvl5pPr marL="21082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5pPr>
      <a:lvl6pPr marL="25654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6pPr>
      <a:lvl7pPr marL="30226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7pPr>
      <a:lvl8pPr marL="34798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8pPr>
      <a:lvl9pPr marL="3937000" marR="0" indent="-279400" algn="l" defTabSz="914400" rtl="0" latinLnBrk="0">
        <a:lnSpc>
          <a:spcPct val="100000"/>
        </a:lnSpc>
        <a:spcBef>
          <a:spcPts val="500"/>
        </a:spcBef>
        <a:spcAft>
          <a:spcPts val="0"/>
        </a:spcAft>
        <a:buClrTx/>
        <a:buSzPct val="100000"/>
        <a:buFontTx/>
        <a:buChar char=""/>
        <a:tabLst/>
        <a:defRPr sz="2200" b="1" i="0" u="none" strike="noStrike" cap="none" spc="0" baseline="0">
          <a:solidFill>
            <a:srgbClr val="2B5481"/>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2A4"/>
        </a:solidFill>
        <a:effectLst/>
      </p:bgPr>
    </p:bg>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22" name="1"/>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1</a:t>
            </a:r>
          </a:p>
        </p:txBody>
      </p:sp>
      <p:sp>
        <p:nvSpPr>
          <p:cNvPr id="23" name="Line"/>
          <p:cNvSpPr/>
          <p:nvPr/>
        </p:nvSpPr>
        <p:spPr>
          <a:xfrm flipH="1">
            <a:off x="-1" y="1066800"/>
            <a:ext cx="2" cy="1350963"/>
          </a:xfrm>
          <a:prstGeom prst="line">
            <a:avLst/>
          </a:prstGeom>
          <a:ln w="19050">
            <a:solidFill>
              <a:srgbClr val="FFFFFF"/>
            </a:solidFill>
          </a:ln>
        </p:spPr>
        <p:txBody>
          <a:bodyPr lIns="45719" rIns="45719"/>
          <a:lstStyle/>
          <a:p>
            <a:endParaRPr/>
          </a:p>
        </p:txBody>
      </p:sp>
      <p:sp>
        <p:nvSpPr>
          <p:cNvPr id="24" name="Line"/>
          <p:cNvSpPr/>
          <p:nvPr/>
        </p:nvSpPr>
        <p:spPr>
          <a:xfrm>
            <a:off x="9161462" y="1066800"/>
            <a:ext cx="1" cy="1333500"/>
          </a:xfrm>
          <a:prstGeom prst="line">
            <a:avLst/>
          </a:prstGeom>
          <a:ln w="19050">
            <a:solidFill>
              <a:srgbClr val="FFFFFF"/>
            </a:solidFill>
          </a:ln>
        </p:spPr>
        <p:txBody>
          <a:bodyPr lIns="45719" rIns="45719"/>
          <a:lstStyle/>
          <a:p>
            <a:endParaRPr/>
          </a:p>
        </p:txBody>
      </p:sp>
      <p:pic>
        <p:nvPicPr>
          <p:cNvPr id="25" name="159933-44" descr="159933-44"/>
          <p:cNvPicPr>
            <a:picLocks noChangeAspect="1"/>
          </p:cNvPicPr>
          <p:nvPr/>
        </p:nvPicPr>
        <p:blipFill>
          <a:blip r:embed="rId2"/>
          <a:stretch>
            <a:fillRect/>
          </a:stretch>
        </p:blipFill>
        <p:spPr>
          <a:xfrm>
            <a:off x="-500063" y="76200"/>
            <a:ext cx="10882313" cy="7450138"/>
          </a:xfrm>
          <a:prstGeom prst="rect">
            <a:avLst/>
          </a:prstGeom>
          <a:ln w="12700">
            <a:miter lim="400000"/>
          </a:ln>
        </p:spPr>
      </p:pic>
      <p:pic>
        <p:nvPicPr>
          <p:cNvPr id="26" name="image.tif" descr="image.tif"/>
          <p:cNvPicPr>
            <a:picLocks noChangeAspect="1"/>
          </p:cNvPicPr>
          <p:nvPr/>
        </p:nvPicPr>
        <p:blipFill>
          <a:blip r:embed="rId3"/>
          <a:stretch>
            <a:fillRect/>
          </a:stretch>
        </p:blipFill>
        <p:spPr>
          <a:xfrm>
            <a:off x="8077200" y="5903912"/>
            <a:ext cx="990600" cy="877888"/>
          </a:xfrm>
          <a:prstGeom prst="rect">
            <a:avLst/>
          </a:prstGeom>
          <a:ln w="12700">
            <a:miter lim="400000"/>
          </a:ln>
        </p:spPr>
      </p:pic>
      <p:sp>
        <p:nvSpPr>
          <p:cNvPr id="27" name="Serving the World"/>
          <p:cNvSpPr txBox="1"/>
          <p:nvPr/>
        </p:nvSpPr>
        <p:spPr>
          <a:xfrm>
            <a:off x="350520" y="4724400"/>
            <a:ext cx="8976360" cy="650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b="1" i="0">
                <a:solidFill>
                  <a:srgbClr val="7AA9D0"/>
                </a:solidFill>
              </a:defRPr>
            </a:lvl1pPr>
          </a:lstStyle>
          <a:p>
            <a:r>
              <a:t>                                  Serving the World</a:t>
            </a:r>
          </a:p>
        </p:txBody>
      </p:sp>
      <p:sp>
        <p:nvSpPr>
          <p:cNvPr id="28" name="Police…"/>
          <p:cNvSpPr txBox="1"/>
          <p:nvPr/>
        </p:nvSpPr>
        <p:spPr>
          <a:xfrm>
            <a:off x="350519" y="762000"/>
            <a:ext cx="9433562" cy="4041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000" b="1" i="0">
                <a:solidFill>
                  <a:srgbClr val="FFFFFF"/>
                </a:solidFill>
              </a:defRPr>
            </a:pPr>
            <a:endParaRPr dirty="0"/>
          </a:p>
          <a:p>
            <a:pPr>
              <a:defRPr sz="4000" b="1" i="0">
                <a:solidFill>
                  <a:srgbClr val="FFFFFF"/>
                </a:solidFill>
              </a:defRPr>
            </a:pPr>
            <a:endParaRPr dirty="0"/>
          </a:p>
          <a:p>
            <a:pPr>
              <a:defRPr sz="3600" b="1" i="0">
                <a:solidFill>
                  <a:srgbClr val="FF0000"/>
                </a:solidFill>
              </a:defRPr>
            </a:pPr>
            <a:r>
              <a:rPr dirty="0"/>
              <a:t>Police</a:t>
            </a:r>
          </a:p>
          <a:p>
            <a:pPr>
              <a:defRPr sz="3600" b="1" i="0">
                <a:solidFill>
                  <a:srgbClr val="FF0000"/>
                </a:solidFill>
              </a:defRPr>
            </a:pPr>
            <a:r>
              <a:rPr lang="en-US" dirty="0"/>
              <a:t>Secondment </a:t>
            </a:r>
            <a:r>
              <a:rPr dirty="0"/>
              <a:t>Campaign </a:t>
            </a:r>
          </a:p>
          <a:p>
            <a:pPr>
              <a:defRPr sz="4800" b="1" i="0">
                <a:solidFill>
                  <a:srgbClr val="FF0000"/>
                </a:solidFill>
              </a:defRPr>
            </a:pPr>
            <a:endParaRPr dirty="0"/>
          </a:p>
          <a:p>
            <a:pPr>
              <a:defRPr sz="4800" b="1" i="0">
                <a:solidFill>
                  <a:srgbClr val="FF0000"/>
                </a:solidFill>
              </a:defRPr>
            </a:pPr>
            <a:r>
              <a:rPr dirty="0"/>
              <a:t>How to prepare the submission</a:t>
            </a:r>
            <a:r>
              <a:rPr sz="5400"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86" name="10"/>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10</a:t>
            </a:r>
          </a:p>
        </p:txBody>
      </p:sp>
      <p:sp>
        <p:nvSpPr>
          <p:cNvPr id="87" name="Form 2: Employment Record Form       (Supplementary Sheet)"/>
          <p:cNvSpPr txBox="1">
            <a:spLocks noGrp="1"/>
          </p:cNvSpPr>
          <p:nvPr>
            <p:ph type="title" idx="4294967295"/>
          </p:nvPr>
        </p:nvSpPr>
        <p:spPr>
          <a:xfrm>
            <a:off x="457200" y="274637"/>
            <a:ext cx="8229600" cy="1143001"/>
          </a:xfrm>
          <a:prstGeom prst="rect">
            <a:avLst/>
          </a:prstGeom>
        </p:spPr>
        <p:txBody>
          <a:bodyPr>
            <a:normAutofit/>
          </a:bodyPr>
          <a:lstStyle/>
          <a:p>
            <a:pPr>
              <a:defRPr sz="2800">
                <a:solidFill>
                  <a:srgbClr val="FF0000"/>
                </a:solidFill>
              </a:defRPr>
            </a:pPr>
            <a:r>
              <a:t>Form 2</a:t>
            </a:r>
            <a:r>
              <a:rPr>
                <a:solidFill>
                  <a:srgbClr val="0060C0"/>
                </a:solidFill>
              </a:rPr>
              <a:t>: Employment Record Form</a:t>
            </a:r>
            <a:br>
              <a:rPr>
                <a:solidFill>
                  <a:srgbClr val="0060C0"/>
                </a:solidFill>
              </a:rPr>
            </a:br>
            <a:r>
              <a:rPr sz="3200">
                <a:solidFill>
                  <a:srgbClr val="0060C0"/>
                </a:solidFill>
              </a:rPr>
              <a:t>						</a:t>
            </a:r>
            <a:r>
              <a:rPr sz="1800">
                <a:solidFill>
                  <a:srgbClr val="0060C0"/>
                </a:solidFill>
              </a:rPr>
              <a:t>(Supplementary Sheet)</a:t>
            </a:r>
          </a:p>
        </p:txBody>
      </p:sp>
      <p:sp>
        <p:nvSpPr>
          <p:cNvPr id="88" name="The supplementary sheet should be used to include additional working experience…"/>
          <p:cNvSpPr txBox="1">
            <a:spLocks noGrp="1"/>
          </p:cNvSpPr>
          <p:nvPr>
            <p:ph type="body" idx="4294967295"/>
          </p:nvPr>
        </p:nvSpPr>
        <p:spPr>
          <a:xfrm>
            <a:off x="533400" y="1371599"/>
            <a:ext cx="8229600" cy="4953002"/>
          </a:xfrm>
          <a:prstGeom prst="rect">
            <a:avLst/>
          </a:prstGeom>
        </p:spPr>
        <p:txBody>
          <a:bodyPr>
            <a:normAutofit/>
          </a:bodyPr>
          <a:lstStyle/>
          <a:p>
            <a:pPr>
              <a:lnSpc>
                <a:spcPct val="90000"/>
              </a:lnSpc>
              <a:buSzTx/>
              <a:buNone/>
              <a:defRPr sz="2400" b="0">
                <a:solidFill>
                  <a:srgbClr val="808080"/>
                </a:solidFill>
              </a:defRPr>
            </a:pPr>
            <a:endParaRPr/>
          </a:p>
          <a:p>
            <a:pPr>
              <a:lnSpc>
                <a:spcPct val="90000"/>
              </a:lnSpc>
              <a:buChar char="•"/>
              <a:defRPr sz="2400">
                <a:solidFill>
                  <a:srgbClr val="0060C0"/>
                </a:solidFill>
              </a:defRPr>
            </a:pPr>
            <a:r>
              <a:t>The supplementary sheet should be used to include additional working experience </a:t>
            </a:r>
          </a:p>
          <a:p>
            <a:pPr>
              <a:lnSpc>
                <a:spcPct val="90000"/>
              </a:lnSpc>
              <a:buChar char="•"/>
              <a:defRPr sz="2400">
                <a:solidFill>
                  <a:srgbClr val="0060C0"/>
                </a:solidFill>
              </a:defRPr>
            </a:pPr>
            <a:endParaRPr/>
          </a:p>
          <a:p>
            <a:pPr>
              <a:lnSpc>
                <a:spcPct val="90000"/>
              </a:lnSpc>
              <a:buChar char="•"/>
              <a:defRPr sz="2400">
                <a:solidFill>
                  <a:srgbClr val="0060C0"/>
                </a:solidFill>
              </a:defRPr>
            </a:pPr>
            <a:r>
              <a:t>If applicable, for each candidate nominated for a post, a duly completed and signed employment record form (supplementary sheet) may be required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91" name="Sample"/>
          <p:cNvSpPr txBox="1">
            <a:spLocks noGrp="1"/>
          </p:cNvSpPr>
          <p:nvPr>
            <p:ph type="title" idx="4294967295"/>
          </p:nvPr>
        </p:nvSpPr>
        <p:spPr>
          <a:xfrm>
            <a:off x="457200" y="762000"/>
            <a:ext cx="8229600" cy="715963"/>
          </a:xfrm>
          <a:prstGeom prst="rect">
            <a:avLst/>
          </a:prstGeom>
        </p:spPr>
        <p:txBody>
          <a:bodyPr>
            <a:normAutofit/>
          </a:bodyPr>
          <a:lstStyle>
            <a:lvl1pPr algn="ctr">
              <a:defRPr sz="2800" u="sng">
                <a:solidFill>
                  <a:srgbClr val="0060C0"/>
                </a:solidFill>
              </a:defRPr>
            </a:lvl1pPr>
          </a:lstStyle>
          <a:p>
            <a:r>
              <a:t>Sample</a:t>
            </a:r>
          </a:p>
        </p:txBody>
      </p:sp>
      <p:pic>
        <p:nvPicPr>
          <p:cNvPr id="92" name="image.png" descr="image.png"/>
          <p:cNvPicPr>
            <a:picLocks noChangeAspect="1"/>
          </p:cNvPicPr>
          <p:nvPr/>
        </p:nvPicPr>
        <p:blipFill>
          <a:blip r:embed="rId2"/>
          <a:stretch>
            <a:fillRect/>
          </a:stretch>
        </p:blipFill>
        <p:spPr>
          <a:xfrm>
            <a:off x="2438400" y="1447800"/>
            <a:ext cx="4191000" cy="5410200"/>
          </a:xfrm>
          <a:prstGeom prst="rect">
            <a:avLst/>
          </a:prstGeom>
          <a:ln w="12700">
            <a:miter lim="400000"/>
          </a:ln>
        </p:spPr>
      </p:pic>
      <p:sp>
        <p:nvSpPr>
          <p:cNvPr id="93" name="Form 2: Employment Record Form       (Supplementary Sheet)"/>
          <p:cNvSpPr txBox="1"/>
          <p:nvPr/>
        </p:nvSpPr>
        <p:spPr>
          <a:xfrm>
            <a:off x="502919" y="62230"/>
            <a:ext cx="8138161" cy="1018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b="1">
                <a:solidFill>
                  <a:srgbClr val="FF0000"/>
                </a:solidFill>
              </a:defRPr>
            </a:pPr>
            <a:r>
              <a:t>Form 2</a:t>
            </a:r>
            <a:r>
              <a:rPr>
                <a:solidFill>
                  <a:srgbClr val="0060C0"/>
                </a:solidFill>
              </a:rPr>
              <a:t>: Employment Record Form</a:t>
            </a:r>
            <a:br>
              <a:rPr>
                <a:solidFill>
                  <a:srgbClr val="0060C0"/>
                </a:solidFill>
              </a:rPr>
            </a:br>
            <a:r>
              <a:rPr sz="3200">
                <a:solidFill>
                  <a:srgbClr val="0060C0"/>
                </a:solidFill>
              </a:rPr>
              <a:t>						</a:t>
            </a:r>
            <a:r>
              <a:rPr sz="1800">
                <a:solidFill>
                  <a:srgbClr val="0060C0"/>
                </a:solidFill>
              </a:rPr>
              <a:t>(Supplementary Sheet)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96" name="12"/>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12</a:t>
            </a:r>
          </a:p>
        </p:txBody>
      </p:sp>
      <p:sp>
        <p:nvSpPr>
          <p:cNvPr id="97" name="Form 3: Employment and Academic Certification (Attachment to P-11)"/>
          <p:cNvSpPr txBox="1">
            <a:spLocks noGrp="1"/>
          </p:cNvSpPr>
          <p:nvPr>
            <p:ph type="title" idx="4294967295"/>
          </p:nvPr>
        </p:nvSpPr>
        <p:spPr>
          <a:xfrm>
            <a:off x="228600" y="152400"/>
            <a:ext cx="8686800" cy="914400"/>
          </a:xfrm>
          <a:prstGeom prst="rect">
            <a:avLst/>
          </a:prstGeom>
        </p:spPr>
        <p:txBody>
          <a:bodyPr>
            <a:normAutofit/>
          </a:bodyPr>
          <a:lstStyle/>
          <a:p>
            <a:pPr algn="r">
              <a:defRPr sz="2800">
                <a:solidFill>
                  <a:srgbClr val="FF0000"/>
                </a:solidFill>
              </a:defRPr>
            </a:pPr>
            <a:r>
              <a:t>Form 3</a:t>
            </a:r>
            <a:r>
              <a:rPr>
                <a:solidFill>
                  <a:srgbClr val="0060C0"/>
                </a:solidFill>
              </a:rPr>
              <a:t>: Employment and Academic Certification</a:t>
            </a:r>
            <a:br>
              <a:rPr>
                <a:solidFill>
                  <a:srgbClr val="0060C0"/>
                </a:solidFill>
              </a:rPr>
            </a:br>
            <a:r>
              <a:rPr sz="1800">
                <a:solidFill>
                  <a:srgbClr val="0060C0"/>
                </a:solidFill>
              </a:rPr>
              <a:t>(Attachment to P-11)</a:t>
            </a:r>
          </a:p>
        </p:txBody>
      </p:sp>
      <p:sp>
        <p:nvSpPr>
          <p:cNvPr id="98" name="For each nominated candidate for a post, a duly completed Employment and Academic Certification form (Attachment to P-11)  must be signed by the candidate and by the relevant Local Police Authority…"/>
          <p:cNvSpPr txBox="1">
            <a:spLocks noGrp="1"/>
          </p:cNvSpPr>
          <p:nvPr>
            <p:ph type="body" idx="4294967295"/>
          </p:nvPr>
        </p:nvSpPr>
        <p:spPr>
          <a:xfrm>
            <a:off x="533400" y="990600"/>
            <a:ext cx="8229600" cy="5486400"/>
          </a:xfrm>
          <a:prstGeom prst="rect">
            <a:avLst/>
          </a:prstGeom>
        </p:spPr>
        <p:txBody>
          <a:bodyPr>
            <a:normAutofit/>
          </a:bodyPr>
          <a:lstStyle/>
          <a:p>
            <a:pPr>
              <a:spcBef>
                <a:spcPts val="400"/>
              </a:spcBef>
              <a:buChar char="•"/>
              <a:defRPr sz="2000">
                <a:solidFill>
                  <a:srgbClr val="0060C0"/>
                </a:solidFill>
              </a:defRPr>
            </a:pPr>
            <a:r>
              <a:rPr dirty="0"/>
              <a:t>For each nominated candidate for a post, a duly completed Employment and Academic Certification form </a:t>
            </a:r>
            <a:r>
              <a:rPr sz="1400" dirty="0"/>
              <a:t>(Attachment to P-11)</a:t>
            </a:r>
            <a:r>
              <a:rPr dirty="0"/>
              <a:t>  must be signed by the candidate and </a:t>
            </a:r>
            <a:r>
              <a:rPr lang="en-US" dirty="0"/>
              <a:t>stamped </a:t>
            </a:r>
            <a:r>
              <a:rPr dirty="0"/>
              <a:t>by the relevant </a:t>
            </a:r>
            <a:r>
              <a:rPr lang="en-US" dirty="0"/>
              <a:t>l</a:t>
            </a:r>
            <a:r>
              <a:rPr dirty="0"/>
              <a:t>ocal </a:t>
            </a:r>
            <a:r>
              <a:rPr lang="en-US" dirty="0"/>
              <a:t>p</a:t>
            </a:r>
            <a:r>
              <a:rPr dirty="0"/>
              <a:t>olice </a:t>
            </a:r>
            <a:r>
              <a:rPr lang="en-US" dirty="0"/>
              <a:t>a</a:t>
            </a:r>
            <a:r>
              <a:rPr dirty="0"/>
              <a:t>uthority</a:t>
            </a:r>
            <a:r>
              <a:rPr lang="en-US" dirty="0"/>
              <a:t>.</a:t>
            </a:r>
          </a:p>
          <a:p>
            <a:pPr marL="0" indent="0">
              <a:spcBef>
                <a:spcPts val="400"/>
              </a:spcBef>
              <a:buNone/>
              <a:defRPr sz="2000">
                <a:solidFill>
                  <a:srgbClr val="0060C0"/>
                </a:solidFill>
              </a:defRPr>
            </a:pPr>
            <a:r>
              <a:rPr dirty="0"/>
              <a:t> </a:t>
            </a:r>
          </a:p>
          <a:p>
            <a:pPr algn="ctr">
              <a:spcBef>
                <a:spcPts val="400"/>
              </a:spcBef>
              <a:buSzTx/>
              <a:buNone/>
              <a:defRPr sz="2000">
                <a:solidFill>
                  <a:srgbClr val="0060C0"/>
                </a:solidFill>
              </a:defRPr>
            </a:pPr>
            <a:r>
              <a:rPr dirty="0"/>
              <a:t>	</a:t>
            </a:r>
            <a:r>
              <a:rPr u="sng" dirty="0">
                <a:solidFill>
                  <a:srgbClr val="FF0000"/>
                </a:solidFill>
              </a:rPr>
              <a:t>NOTE</a:t>
            </a:r>
            <a:r>
              <a:rPr dirty="0"/>
              <a:t>:</a:t>
            </a:r>
          </a:p>
          <a:p>
            <a:pPr algn="ctr">
              <a:spcBef>
                <a:spcPts val="400"/>
              </a:spcBef>
              <a:buSzTx/>
              <a:buNone/>
              <a:defRPr sz="2000">
                <a:solidFill>
                  <a:srgbClr val="FF0000"/>
                </a:solidFill>
              </a:defRPr>
            </a:pPr>
            <a:r>
              <a:rPr dirty="0"/>
              <a:t>Incomplete</a:t>
            </a:r>
            <a:r>
              <a:rPr lang="en-US" dirty="0"/>
              <a:t>, </a:t>
            </a:r>
            <a:r>
              <a:rPr dirty="0"/>
              <a:t>unsigned</a:t>
            </a:r>
            <a:r>
              <a:rPr lang="en-US" dirty="0"/>
              <a:t>, and unstamped</a:t>
            </a:r>
            <a:r>
              <a:rPr dirty="0"/>
              <a:t> forms </a:t>
            </a:r>
          </a:p>
          <a:p>
            <a:pPr algn="ctr">
              <a:spcBef>
                <a:spcPts val="400"/>
              </a:spcBef>
              <a:buSzTx/>
              <a:buNone/>
              <a:defRPr sz="2000">
                <a:solidFill>
                  <a:srgbClr val="FF0000"/>
                </a:solidFill>
              </a:defRPr>
            </a:pPr>
            <a:r>
              <a:rPr dirty="0"/>
              <a:t>will not be accepted</a:t>
            </a:r>
          </a:p>
          <a:p>
            <a:pPr algn="ctr">
              <a:buChar char="•"/>
              <a:defRPr sz="2000">
                <a:solidFill>
                  <a:srgbClr val="0060C0"/>
                </a:solidFill>
              </a:defRPr>
            </a:pPr>
            <a:endParaRPr dirty="0"/>
          </a:p>
          <a:p>
            <a:pPr>
              <a:spcBef>
                <a:spcPts val="400"/>
              </a:spcBef>
              <a:buChar char="•"/>
              <a:defRPr sz="2000">
                <a:solidFill>
                  <a:srgbClr val="0060C0"/>
                </a:solidFill>
              </a:defRPr>
            </a:pPr>
            <a:r>
              <a:rPr dirty="0"/>
              <a:t>The Certification must contain details on the candidate’s police academic degree/courses and employment record as well as his/her rank and date of enlistment/entry to service for police officers.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01" name="Form 3: Employment and Academic Certification (Attachment to P-11)"/>
          <p:cNvSpPr txBox="1"/>
          <p:nvPr/>
        </p:nvSpPr>
        <p:spPr>
          <a:xfrm>
            <a:off x="274320" y="208280"/>
            <a:ext cx="8595360"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b="1">
                <a:solidFill>
                  <a:srgbClr val="FF0000"/>
                </a:solidFill>
              </a:defRPr>
            </a:pPr>
            <a:r>
              <a:t>Form 3</a:t>
            </a:r>
            <a:r>
              <a:rPr>
                <a:solidFill>
                  <a:srgbClr val="0060C0"/>
                </a:solidFill>
              </a:rPr>
              <a:t>: Employment and Academic Certification</a:t>
            </a:r>
            <a:br>
              <a:rPr>
                <a:solidFill>
                  <a:srgbClr val="0060C0"/>
                </a:solidFill>
              </a:rPr>
            </a:br>
            <a:r>
              <a:rPr sz="1800">
                <a:solidFill>
                  <a:srgbClr val="0060C0"/>
                </a:solidFill>
              </a:rPr>
              <a:t>(Attachment to P-11)</a:t>
            </a:r>
          </a:p>
        </p:txBody>
      </p:sp>
      <p:sp>
        <p:nvSpPr>
          <p:cNvPr id="102" name="Sample"/>
          <p:cNvSpPr txBox="1">
            <a:spLocks noGrp="1"/>
          </p:cNvSpPr>
          <p:nvPr>
            <p:ph type="title" idx="4294967295"/>
          </p:nvPr>
        </p:nvSpPr>
        <p:spPr>
          <a:xfrm>
            <a:off x="457200" y="457200"/>
            <a:ext cx="8229600" cy="714375"/>
          </a:xfrm>
          <a:prstGeom prst="rect">
            <a:avLst/>
          </a:prstGeom>
        </p:spPr>
        <p:txBody>
          <a:bodyPr>
            <a:normAutofit/>
          </a:bodyPr>
          <a:lstStyle>
            <a:lvl1pPr algn="ctr">
              <a:defRPr sz="2800" u="sng">
                <a:solidFill>
                  <a:srgbClr val="0060C0"/>
                </a:solidFill>
              </a:defRPr>
            </a:lvl1pPr>
          </a:lstStyle>
          <a:p>
            <a:r>
              <a:t>Sample</a:t>
            </a:r>
          </a:p>
        </p:txBody>
      </p:sp>
      <p:pic>
        <p:nvPicPr>
          <p:cNvPr id="103" name="image.png" descr="image.png"/>
          <p:cNvPicPr>
            <a:picLocks noChangeAspect="1"/>
          </p:cNvPicPr>
          <p:nvPr/>
        </p:nvPicPr>
        <p:blipFill>
          <a:blip r:embed="rId2"/>
          <a:stretch>
            <a:fillRect/>
          </a:stretch>
        </p:blipFill>
        <p:spPr>
          <a:xfrm>
            <a:off x="1053612" y="1346077"/>
            <a:ext cx="6905625" cy="526732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106" name="Form 3: Employment and Academic Certification (Attachment to P-11)"/>
          <p:cNvSpPr txBox="1"/>
          <p:nvPr/>
        </p:nvSpPr>
        <p:spPr>
          <a:xfrm>
            <a:off x="274320" y="208280"/>
            <a:ext cx="8595360"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b="1">
                <a:solidFill>
                  <a:srgbClr val="FF0000"/>
                </a:solidFill>
              </a:defRPr>
            </a:pPr>
            <a:r>
              <a:t>Form 3</a:t>
            </a:r>
            <a:r>
              <a:rPr>
                <a:solidFill>
                  <a:srgbClr val="0060C0"/>
                </a:solidFill>
              </a:rPr>
              <a:t>: Employment and Academic Certification</a:t>
            </a:r>
            <a:br>
              <a:rPr>
                <a:solidFill>
                  <a:srgbClr val="0060C0"/>
                </a:solidFill>
              </a:rPr>
            </a:br>
            <a:r>
              <a:rPr sz="1800">
                <a:solidFill>
                  <a:srgbClr val="0060C0"/>
                </a:solidFill>
              </a:rPr>
              <a:t>(Attachment to P-11)</a:t>
            </a:r>
          </a:p>
        </p:txBody>
      </p:sp>
      <p:sp>
        <p:nvSpPr>
          <p:cNvPr id="107" name="Part to be signed by candidate - Sample (continuation)"/>
          <p:cNvSpPr txBox="1"/>
          <p:nvPr/>
        </p:nvSpPr>
        <p:spPr>
          <a:xfrm>
            <a:off x="426719" y="928211"/>
            <a:ext cx="8138161" cy="82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b="1" u="sng">
                <a:solidFill>
                  <a:srgbClr val="0060C0"/>
                </a:solidFill>
              </a:defRPr>
            </a:pPr>
            <a:r>
              <a:t>Part to be signed by candidate - Sample </a:t>
            </a:r>
            <a:r>
              <a:rPr sz="2000"/>
              <a:t>(continuation)</a:t>
            </a:r>
          </a:p>
        </p:txBody>
      </p:sp>
      <p:pic>
        <p:nvPicPr>
          <p:cNvPr id="108" name="image.png" descr="image.png"/>
          <p:cNvPicPr>
            <a:picLocks noChangeAspect="1"/>
          </p:cNvPicPr>
          <p:nvPr/>
        </p:nvPicPr>
        <p:blipFill>
          <a:blip r:embed="rId2"/>
          <a:stretch>
            <a:fillRect/>
          </a:stretch>
        </p:blipFill>
        <p:spPr>
          <a:xfrm>
            <a:off x="1223962" y="1866900"/>
            <a:ext cx="6696076" cy="36957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7488029" y="6245225"/>
            <a:ext cx="284371"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111" name="Form 3: Academic and Employment Certification (Attachment to P-11)"/>
          <p:cNvSpPr txBox="1"/>
          <p:nvPr/>
        </p:nvSpPr>
        <p:spPr>
          <a:xfrm>
            <a:off x="274320" y="208280"/>
            <a:ext cx="8595360"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b="1">
                <a:solidFill>
                  <a:srgbClr val="FF0000"/>
                </a:solidFill>
              </a:defRPr>
            </a:pPr>
            <a:r>
              <a:t>Form 3</a:t>
            </a:r>
            <a:r>
              <a:rPr>
                <a:solidFill>
                  <a:srgbClr val="0060C0"/>
                </a:solidFill>
              </a:rPr>
              <a:t>: Academic and Employment Certification</a:t>
            </a:r>
            <a:br>
              <a:rPr>
                <a:solidFill>
                  <a:srgbClr val="0060C0"/>
                </a:solidFill>
              </a:rPr>
            </a:br>
            <a:r>
              <a:rPr sz="1800">
                <a:solidFill>
                  <a:srgbClr val="0060C0"/>
                </a:solidFill>
              </a:rPr>
              <a:t>(Attachment to P-11)</a:t>
            </a:r>
          </a:p>
        </p:txBody>
      </p:sp>
      <p:sp>
        <p:nvSpPr>
          <p:cNvPr id="112" name="Part to be signed by the relevant authority - Sample (continuation)"/>
          <p:cNvSpPr txBox="1"/>
          <p:nvPr/>
        </p:nvSpPr>
        <p:spPr>
          <a:xfrm>
            <a:off x="426719" y="865178"/>
            <a:ext cx="8138161"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b="1" u="sng">
                <a:solidFill>
                  <a:srgbClr val="0060C0"/>
                </a:solidFill>
              </a:defRPr>
            </a:pPr>
            <a:r>
              <a:rPr dirty="0"/>
              <a:t>Part to be </a:t>
            </a:r>
            <a:r>
              <a:rPr lang="en-US" dirty="0"/>
              <a:t>filled and stamped </a:t>
            </a:r>
            <a:r>
              <a:rPr dirty="0"/>
              <a:t>by the relevant authority - Sample </a:t>
            </a:r>
            <a:r>
              <a:rPr sz="2000" dirty="0"/>
              <a:t>(continuation)</a:t>
            </a:r>
          </a:p>
        </p:txBody>
      </p:sp>
      <p:pic>
        <p:nvPicPr>
          <p:cNvPr id="113" name="image.png" descr="image.png"/>
          <p:cNvPicPr>
            <a:picLocks noChangeAspect="1"/>
          </p:cNvPicPr>
          <p:nvPr/>
        </p:nvPicPr>
        <p:blipFill>
          <a:blip r:embed="rId2"/>
          <a:stretch>
            <a:fillRect/>
          </a:stretch>
        </p:blipFill>
        <p:spPr>
          <a:xfrm>
            <a:off x="1176337" y="1847850"/>
            <a:ext cx="6791326" cy="409575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at Forms Nominees Should Submit?"/>
          <p:cNvSpPr txBox="1">
            <a:spLocks noGrp="1"/>
          </p:cNvSpPr>
          <p:nvPr>
            <p:ph type="title" idx="4294967295"/>
          </p:nvPr>
        </p:nvSpPr>
        <p:spPr>
          <a:xfrm>
            <a:off x="457200" y="274637"/>
            <a:ext cx="8229600" cy="868363"/>
          </a:xfrm>
          <a:prstGeom prst="rect">
            <a:avLst/>
          </a:prstGeom>
        </p:spPr>
        <p:txBody>
          <a:bodyPr>
            <a:normAutofit/>
          </a:bodyPr>
          <a:lstStyle>
            <a:lvl1pPr algn="ctr">
              <a:defRPr>
                <a:solidFill>
                  <a:srgbClr val="FF0000"/>
                </a:solidFill>
              </a:defRPr>
            </a:lvl1pPr>
          </a:lstStyle>
          <a:p>
            <a:r>
              <a:t>What Forms Nominees Should Submit?</a:t>
            </a:r>
          </a:p>
        </p:txBody>
      </p:sp>
      <p:sp>
        <p:nvSpPr>
          <p:cNvPr id="31" name="United Nations Personal History Profile (PHP), P-11…"/>
          <p:cNvSpPr txBox="1">
            <a:spLocks noGrp="1"/>
          </p:cNvSpPr>
          <p:nvPr>
            <p:ph type="body" idx="4294967295"/>
          </p:nvPr>
        </p:nvSpPr>
        <p:spPr>
          <a:xfrm>
            <a:off x="457200" y="2133600"/>
            <a:ext cx="8229600" cy="3810000"/>
          </a:xfrm>
          <a:prstGeom prst="rect">
            <a:avLst/>
          </a:prstGeom>
        </p:spPr>
        <p:txBody>
          <a:bodyPr>
            <a:normAutofit/>
          </a:bodyPr>
          <a:lstStyle/>
          <a:p>
            <a:pPr marL="914400" lvl="1" indent="-457200">
              <a:lnSpc>
                <a:spcPct val="80000"/>
              </a:lnSpc>
              <a:spcBef>
                <a:spcPts val="0"/>
              </a:spcBef>
              <a:buAutoNum type="arabicPeriod"/>
              <a:defRPr sz="2000">
                <a:solidFill>
                  <a:srgbClr val="0060C0"/>
                </a:solidFill>
              </a:defRPr>
            </a:pPr>
            <a:r>
              <a:rPr dirty="0"/>
              <a:t>United Nations Personal History Profile (PHP), P-11</a:t>
            </a:r>
          </a:p>
          <a:p>
            <a:pPr marL="914400" lvl="1" indent="-457200">
              <a:lnSpc>
                <a:spcPct val="80000"/>
              </a:lnSpc>
              <a:spcBef>
                <a:spcPts val="0"/>
              </a:spcBef>
              <a:buAutoNum type="arabicPeriod"/>
              <a:defRPr sz="2000">
                <a:solidFill>
                  <a:srgbClr val="0060C0"/>
                </a:solidFill>
              </a:defRPr>
            </a:pPr>
            <a:endParaRPr dirty="0"/>
          </a:p>
          <a:p>
            <a:pPr marL="914400" lvl="1" indent="-457200">
              <a:lnSpc>
                <a:spcPct val="80000"/>
              </a:lnSpc>
              <a:spcBef>
                <a:spcPts val="0"/>
              </a:spcBef>
              <a:buAutoNum type="arabicPeriod" startAt="2"/>
              <a:defRPr sz="2000">
                <a:solidFill>
                  <a:srgbClr val="0060C0"/>
                </a:solidFill>
              </a:defRPr>
            </a:pPr>
            <a:r>
              <a:rPr dirty="0"/>
              <a:t>Employment Record (Supplementary Sheet), if needed</a:t>
            </a:r>
          </a:p>
          <a:p>
            <a:pPr marL="914400" lvl="1" indent="-457200">
              <a:lnSpc>
                <a:spcPct val="80000"/>
              </a:lnSpc>
              <a:spcBef>
                <a:spcPts val="0"/>
              </a:spcBef>
              <a:buAutoNum type="arabicPeriod" startAt="2"/>
              <a:defRPr sz="2000">
                <a:solidFill>
                  <a:srgbClr val="0060C0"/>
                </a:solidFill>
              </a:defRPr>
            </a:pPr>
            <a:endParaRPr dirty="0"/>
          </a:p>
          <a:p>
            <a:pPr marL="914400" lvl="1" indent="-457200">
              <a:lnSpc>
                <a:spcPct val="80000"/>
              </a:lnSpc>
              <a:spcBef>
                <a:spcPts val="0"/>
              </a:spcBef>
              <a:buAutoNum type="arabicPeriod" startAt="3"/>
              <a:defRPr sz="2000">
                <a:solidFill>
                  <a:srgbClr val="0060C0"/>
                </a:solidFill>
              </a:defRPr>
            </a:pPr>
            <a:r>
              <a:rPr dirty="0"/>
              <a:t>Employment and Academic Certification  </a:t>
            </a:r>
            <a:r>
              <a:rPr sz="1200" dirty="0"/>
              <a:t>(Attachment Form to P-11)</a:t>
            </a:r>
          </a:p>
        </p:txBody>
      </p:sp>
      <p:sp>
        <p:nvSpPr>
          <p:cNvPr id="32" name="Each nominee should complete the following 3 forms:"/>
          <p:cNvSpPr txBox="1"/>
          <p:nvPr/>
        </p:nvSpPr>
        <p:spPr>
          <a:xfrm>
            <a:off x="426719" y="1219200"/>
            <a:ext cx="8214361" cy="459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0070C0"/>
                </a:solidFill>
              </a:defRPr>
            </a:lvl1pPr>
          </a:lstStyle>
          <a:p>
            <a:r>
              <a:t>Each nominee should complete the following 3 forms: </a:t>
            </a:r>
          </a:p>
        </p:txBody>
      </p:sp>
      <p:pic>
        <p:nvPicPr>
          <p:cNvPr id="33" name="image.png" descr="image.png"/>
          <p:cNvPicPr>
            <a:picLocks noChangeAspect="1"/>
          </p:cNvPicPr>
          <p:nvPr/>
        </p:nvPicPr>
        <p:blipFill>
          <a:blip r:embed="rId2"/>
          <a:stretch>
            <a:fillRect/>
          </a:stretch>
        </p:blipFill>
        <p:spPr>
          <a:xfrm>
            <a:off x="381000" y="3733800"/>
            <a:ext cx="3163888" cy="2319338"/>
          </a:xfrm>
          <a:prstGeom prst="rect">
            <a:avLst/>
          </a:prstGeom>
          <a:ln w="28575">
            <a:solidFill>
              <a:srgbClr val="FF0000"/>
            </a:solidFill>
          </a:ln>
        </p:spPr>
      </p:pic>
      <p:pic>
        <p:nvPicPr>
          <p:cNvPr id="34" name="image.png" descr="image.png"/>
          <p:cNvPicPr>
            <a:picLocks noChangeAspect="1"/>
          </p:cNvPicPr>
          <p:nvPr/>
        </p:nvPicPr>
        <p:blipFill>
          <a:blip r:embed="rId3"/>
          <a:stretch>
            <a:fillRect/>
          </a:stretch>
        </p:blipFill>
        <p:spPr>
          <a:xfrm>
            <a:off x="2379662" y="4021137"/>
            <a:ext cx="3200401" cy="2303463"/>
          </a:xfrm>
          <a:prstGeom prst="rect">
            <a:avLst/>
          </a:prstGeom>
          <a:ln w="12700">
            <a:miter lim="400000"/>
          </a:ln>
        </p:spPr>
      </p:pic>
      <p:pic>
        <p:nvPicPr>
          <p:cNvPr id="35" name="image.png" descr="image.png"/>
          <p:cNvPicPr>
            <a:picLocks noChangeAspect="1"/>
          </p:cNvPicPr>
          <p:nvPr/>
        </p:nvPicPr>
        <p:blipFill>
          <a:blip r:embed="rId4"/>
          <a:stretch>
            <a:fillRect/>
          </a:stretch>
        </p:blipFill>
        <p:spPr>
          <a:xfrm>
            <a:off x="5102225" y="3608387"/>
            <a:ext cx="3408363" cy="2719388"/>
          </a:xfrm>
          <a:prstGeom prst="rect">
            <a:avLst/>
          </a:prstGeom>
          <a:ln w="12700">
            <a:miter lim="400000"/>
          </a:ln>
        </p:spPr>
      </p:pic>
      <p:sp>
        <p:nvSpPr>
          <p:cNvPr id="36" name="1"/>
          <p:cNvSpPr txBox="1"/>
          <p:nvPr/>
        </p:nvSpPr>
        <p:spPr>
          <a:xfrm>
            <a:off x="960119" y="6172200"/>
            <a:ext cx="265749" cy="459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F0000"/>
                </a:solidFill>
              </a:defRPr>
            </a:lvl1pPr>
          </a:lstStyle>
          <a:p>
            <a:r>
              <a:t>1</a:t>
            </a:r>
          </a:p>
        </p:txBody>
      </p:sp>
      <p:sp>
        <p:nvSpPr>
          <p:cNvPr id="37" name="2"/>
          <p:cNvSpPr txBox="1"/>
          <p:nvPr/>
        </p:nvSpPr>
        <p:spPr>
          <a:xfrm>
            <a:off x="3846195" y="6367462"/>
            <a:ext cx="267336"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F0000"/>
                </a:solidFill>
              </a:defRPr>
            </a:lvl1pPr>
          </a:lstStyle>
          <a:p>
            <a:r>
              <a:t>2</a:t>
            </a:r>
          </a:p>
        </p:txBody>
      </p:sp>
      <p:sp>
        <p:nvSpPr>
          <p:cNvPr id="38" name="3"/>
          <p:cNvSpPr txBox="1"/>
          <p:nvPr/>
        </p:nvSpPr>
        <p:spPr>
          <a:xfrm>
            <a:off x="6660832" y="6283325"/>
            <a:ext cx="265748" cy="459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F0000"/>
                </a:solidFill>
              </a:defRPr>
            </a:lvl1pPr>
          </a:lstStyle>
          <a:p>
            <a:r>
              <a:t>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41" name="3"/>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3</a:t>
            </a:r>
          </a:p>
        </p:txBody>
      </p:sp>
      <p:sp>
        <p:nvSpPr>
          <p:cNvPr id="42" name="Before filling the forms…"/>
          <p:cNvSpPr txBox="1">
            <a:spLocks noGrp="1"/>
          </p:cNvSpPr>
          <p:nvPr>
            <p:ph type="title" idx="4294967295"/>
          </p:nvPr>
        </p:nvSpPr>
        <p:spPr>
          <a:xfrm>
            <a:off x="381000" y="228599"/>
            <a:ext cx="8229600" cy="1143002"/>
          </a:xfrm>
          <a:prstGeom prst="rect">
            <a:avLst/>
          </a:prstGeom>
        </p:spPr>
        <p:txBody>
          <a:bodyPr>
            <a:normAutofit/>
          </a:bodyPr>
          <a:lstStyle>
            <a:lvl1pPr algn="ctr">
              <a:defRPr>
                <a:solidFill>
                  <a:srgbClr val="FF0000"/>
                </a:solidFill>
              </a:defRPr>
            </a:lvl1pPr>
          </a:lstStyle>
          <a:p>
            <a:r>
              <a:t>Before filling the forms…</a:t>
            </a:r>
          </a:p>
        </p:txBody>
      </p:sp>
      <p:sp>
        <p:nvSpPr>
          <p:cNvPr id="43" name="Candidates are strongly encouraged to review and understand the functions and responsibilities of the position/s to which they are applying as well as the qualifications necessary.  By doing so, candidates will:…"/>
          <p:cNvSpPr txBox="1">
            <a:spLocks noGrp="1"/>
          </p:cNvSpPr>
          <p:nvPr>
            <p:ph type="body" idx="4294967295"/>
          </p:nvPr>
        </p:nvSpPr>
        <p:spPr>
          <a:xfrm>
            <a:off x="457200" y="1600200"/>
            <a:ext cx="8229600" cy="4343400"/>
          </a:xfrm>
          <a:prstGeom prst="rect">
            <a:avLst/>
          </a:prstGeom>
        </p:spPr>
        <p:txBody>
          <a:bodyPr>
            <a:normAutofit/>
          </a:bodyPr>
          <a:lstStyle/>
          <a:p>
            <a:pPr marL="398145" indent="-398145" defTabSz="868680">
              <a:buChar char="•"/>
              <a:defRPr sz="2375">
                <a:solidFill>
                  <a:srgbClr val="0060C0"/>
                </a:solidFill>
              </a:defRPr>
            </a:pPr>
            <a:r>
              <a:t>Candidates are strongly encouraged to </a:t>
            </a:r>
            <a:r>
              <a:rPr u="sng"/>
              <a:t>review and understand</a:t>
            </a:r>
            <a:r>
              <a:t> the functions and responsibilities of the position/s to which they are applying as well as the qualifications necessary.  By doing so, candidates will:</a:t>
            </a:r>
          </a:p>
          <a:p>
            <a:pPr marL="398145" indent="-398145" defTabSz="868680">
              <a:buSzTx/>
              <a:buNone/>
              <a:defRPr sz="2375">
                <a:solidFill>
                  <a:srgbClr val="0060C0"/>
                </a:solidFill>
              </a:defRPr>
            </a:pPr>
            <a:endParaRPr/>
          </a:p>
          <a:p>
            <a:pPr marL="705802" lvl="1" indent="-271462" defTabSz="868680">
              <a:spcBef>
                <a:spcPts val="0"/>
              </a:spcBef>
              <a:buChar char="➢"/>
              <a:defRPr sz="2375">
                <a:solidFill>
                  <a:srgbClr val="0060C0"/>
                </a:solidFill>
              </a:defRPr>
            </a:pPr>
            <a:r>
              <a:t>Improve their ability to position themselves to meet the needs of the hiring office;</a:t>
            </a:r>
          </a:p>
          <a:p>
            <a:pPr marL="705802" lvl="1" indent="-271462" defTabSz="868680">
              <a:spcBef>
                <a:spcPts val="0"/>
              </a:spcBef>
              <a:buChar char="➢"/>
              <a:defRPr sz="2375">
                <a:solidFill>
                  <a:srgbClr val="0060C0"/>
                </a:solidFill>
              </a:defRPr>
            </a:pPr>
            <a:r>
              <a:t>Save time and reduce frustration that results from applying to jobs which do not match their strengths, aspirations and personal circumstances.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46" name="4"/>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4</a:t>
            </a:r>
          </a:p>
        </p:txBody>
      </p:sp>
      <p:sp>
        <p:nvSpPr>
          <p:cNvPr id="47" name="Understanding the Job Opening (JO)"/>
          <p:cNvSpPr txBox="1">
            <a:spLocks noGrp="1"/>
          </p:cNvSpPr>
          <p:nvPr>
            <p:ph type="title" idx="4294967295"/>
          </p:nvPr>
        </p:nvSpPr>
        <p:spPr>
          <a:xfrm>
            <a:off x="457200" y="76200"/>
            <a:ext cx="8229600" cy="838200"/>
          </a:xfrm>
          <a:prstGeom prst="rect">
            <a:avLst/>
          </a:prstGeom>
        </p:spPr>
        <p:txBody>
          <a:bodyPr>
            <a:normAutofit/>
          </a:bodyPr>
          <a:lstStyle/>
          <a:p>
            <a:pPr algn="ctr">
              <a:defRPr sz="2800">
                <a:solidFill>
                  <a:srgbClr val="0060C0"/>
                </a:solidFill>
              </a:defRPr>
            </a:pPr>
            <a:r>
              <a:t>U</a:t>
            </a:r>
            <a:r>
              <a:rPr sz="2400"/>
              <a:t>nderstanding the Job Opening (JO)</a:t>
            </a:r>
          </a:p>
        </p:txBody>
      </p:sp>
      <p:sp>
        <p:nvSpPr>
          <p:cNvPr id="48" name="Title…"/>
          <p:cNvSpPr txBox="1">
            <a:spLocks noGrp="1"/>
          </p:cNvSpPr>
          <p:nvPr>
            <p:ph type="body" sz="half" idx="4294967295"/>
          </p:nvPr>
        </p:nvSpPr>
        <p:spPr>
          <a:xfrm>
            <a:off x="457200" y="1400174"/>
            <a:ext cx="3886200" cy="4924427"/>
          </a:xfrm>
          <a:prstGeom prst="rect">
            <a:avLst/>
          </a:prstGeom>
        </p:spPr>
        <p:txBody>
          <a:bodyPr>
            <a:normAutofit/>
          </a:bodyPr>
          <a:lstStyle/>
          <a:p>
            <a:pPr marL="457200" indent="-457200">
              <a:lnSpc>
                <a:spcPct val="90000"/>
              </a:lnSpc>
              <a:spcBef>
                <a:spcPts val="300"/>
              </a:spcBef>
              <a:buAutoNum type="arabicPeriod"/>
              <a:defRPr sz="1600">
                <a:solidFill>
                  <a:srgbClr val="0060C0"/>
                </a:solidFill>
              </a:defRPr>
            </a:pPr>
            <a:r>
              <a:t>Title</a:t>
            </a:r>
          </a:p>
          <a:p>
            <a:pPr marL="457200" indent="-457200">
              <a:lnSpc>
                <a:spcPct val="90000"/>
              </a:lnSpc>
              <a:spcBef>
                <a:spcPts val="300"/>
              </a:spcBef>
              <a:buAutoNum type="arabicPeriod"/>
              <a:defRPr sz="1600">
                <a:solidFill>
                  <a:srgbClr val="0060C0"/>
                </a:solidFill>
              </a:defRPr>
            </a:pPr>
            <a:r>
              <a:t>Organizational Setting and Reporting</a:t>
            </a:r>
          </a:p>
          <a:p>
            <a:pPr marL="457200" indent="-457200">
              <a:lnSpc>
                <a:spcPct val="90000"/>
              </a:lnSpc>
              <a:spcBef>
                <a:spcPts val="300"/>
              </a:spcBef>
              <a:buAutoNum type="arabicPeriod"/>
              <a:defRPr sz="1600">
                <a:solidFill>
                  <a:srgbClr val="0060C0"/>
                </a:solidFill>
              </a:defRPr>
            </a:pPr>
            <a:r>
              <a:t>Responsibilities/functions</a:t>
            </a:r>
          </a:p>
          <a:p>
            <a:pPr marL="457200" indent="-457200">
              <a:lnSpc>
                <a:spcPct val="90000"/>
              </a:lnSpc>
              <a:spcBef>
                <a:spcPts val="300"/>
              </a:spcBef>
              <a:buAutoNum type="arabicPeriod"/>
              <a:defRPr sz="1600">
                <a:solidFill>
                  <a:srgbClr val="0060C0"/>
                </a:solidFill>
              </a:defRPr>
            </a:pPr>
            <a:r>
              <a:t>Competencies</a:t>
            </a:r>
          </a:p>
          <a:p>
            <a:pPr marL="742950" lvl="1" indent="-285750">
              <a:lnSpc>
                <a:spcPct val="90000"/>
              </a:lnSpc>
              <a:spcBef>
                <a:spcPts val="0"/>
              </a:spcBef>
              <a:defRPr sz="1600">
                <a:solidFill>
                  <a:srgbClr val="0060C0"/>
                </a:solidFill>
              </a:defRPr>
            </a:pPr>
            <a:r>
              <a:t>Professionalism</a:t>
            </a:r>
          </a:p>
          <a:p>
            <a:pPr marL="742950" lvl="1" indent="-285750">
              <a:lnSpc>
                <a:spcPct val="90000"/>
              </a:lnSpc>
              <a:spcBef>
                <a:spcPts val="0"/>
              </a:spcBef>
              <a:defRPr sz="1600">
                <a:solidFill>
                  <a:srgbClr val="0060C0"/>
                </a:solidFill>
              </a:defRPr>
            </a:pPr>
            <a:r>
              <a:t>Planning and Organizing</a:t>
            </a:r>
          </a:p>
          <a:p>
            <a:pPr marL="742950" lvl="1" indent="-285750">
              <a:lnSpc>
                <a:spcPct val="90000"/>
              </a:lnSpc>
              <a:spcBef>
                <a:spcPts val="0"/>
              </a:spcBef>
              <a:defRPr sz="1600">
                <a:solidFill>
                  <a:srgbClr val="0060C0"/>
                </a:solidFill>
              </a:defRPr>
            </a:pPr>
            <a:r>
              <a:t>Teamwork</a:t>
            </a:r>
          </a:p>
          <a:p>
            <a:pPr marL="742950" lvl="1" indent="-285750">
              <a:lnSpc>
                <a:spcPct val="90000"/>
              </a:lnSpc>
              <a:spcBef>
                <a:spcPts val="0"/>
              </a:spcBef>
              <a:defRPr sz="1600">
                <a:solidFill>
                  <a:srgbClr val="0060C0"/>
                </a:solidFill>
              </a:defRPr>
            </a:pPr>
            <a:r>
              <a:t>Communication (for P-4 and above), when applicable</a:t>
            </a:r>
          </a:p>
          <a:p>
            <a:pPr marL="457200" indent="-457200">
              <a:spcBef>
                <a:spcPts val="300"/>
              </a:spcBef>
              <a:buAutoNum type="arabicPeriod" startAt="5"/>
              <a:defRPr sz="1600">
                <a:solidFill>
                  <a:srgbClr val="0060C0"/>
                </a:solidFill>
              </a:defRPr>
            </a:pPr>
            <a:r>
              <a:t>Qualifications:</a:t>
            </a:r>
          </a:p>
          <a:p>
            <a:pPr marL="742950" lvl="1" indent="-285750">
              <a:spcBef>
                <a:spcPts val="0"/>
              </a:spcBef>
              <a:defRPr sz="1600">
                <a:solidFill>
                  <a:srgbClr val="0060C0"/>
                </a:solidFill>
              </a:defRPr>
            </a:pPr>
            <a:r>
              <a:t>Education</a:t>
            </a:r>
          </a:p>
          <a:p>
            <a:pPr marL="742950" lvl="1" indent="-285750">
              <a:spcBef>
                <a:spcPts val="0"/>
              </a:spcBef>
              <a:defRPr sz="1600">
                <a:solidFill>
                  <a:srgbClr val="0060C0"/>
                </a:solidFill>
              </a:defRPr>
            </a:pPr>
            <a:r>
              <a:t>Experience</a:t>
            </a:r>
          </a:p>
          <a:p>
            <a:pPr marL="742950" lvl="1" indent="-285750">
              <a:spcBef>
                <a:spcPts val="0"/>
              </a:spcBef>
              <a:defRPr sz="1600">
                <a:solidFill>
                  <a:srgbClr val="0060C0"/>
                </a:solidFill>
              </a:defRPr>
            </a:pPr>
            <a:r>
              <a:t>Languages</a:t>
            </a:r>
          </a:p>
          <a:p>
            <a:pPr marL="457200" indent="-457200">
              <a:spcBef>
                <a:spcPts val="300"/>
              </a:spcBef>
              <a:buAutoNum type="arabicPeriod" startAt="5"/>
              <a:defRPr sz="1600">
                <a:solidFill>
                  <a:srgbClr val="0060C0"/>
                </a:solidFill>
              </a:defRPr>
            </a:pPr>
            <a:r>
              <a:t>Assessment Methods</a:t>
            </a:r>
          </a:p>
          <a:p>
            <a:pPr marL="742950" lvl="1" indent="-285750">
              <a:spcBef>
                <a:spcPts val="0"/>
              </a:spcBef>
              <a:defRPr sz="1600" i="1">
                <a:solidFill>
                  <a:srgbClr val="0060C0"/>
                </a:solidFill>
              </a:defRPr>
            </a:pPr>
            <a:r>
              <a:t>Written Test </a:t>
            </a:r>
          </a:p>
          <a:p>
            <a:pPr marL="742950" lvl="1" indent="-285750">
              <a:spcBef>
                <a:spcPts val="0"/>
              </a:spcBef>
              <a:defRPr sz="1600" i="1">
                <a:solidFill>
                  <a:srgbClr val="0060C0"/>
                </a:solidFill>
              </a:defRPr>
            </a:pPr>
            <a:r>
              <a:t>Competency Based Interview</a:t>
            </a:r>
          </a:p>
        </p:txBody>
      </p:sp>
      <p:sp>
        <p:nvSpPr>
          <p:cNvPr id="49" name="All JOs are organized in the following 5 sections:"/>
          <p:cNvSpPr txBox="1"/>
          <p:nvPr/>
        </p:nvSpPr>
        <p:spPr>
          <a:xfrm>
            <a:off x="502919" y="838200"/>
            <a:ext cx="8360034" cy="523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i="0">
                <a:solidFill>
                  <a:srgbClr val="FF0000"/>
                </a:solidFill>
              </a:defRPr>
            </a:lvl1pPr>
          </a:lstStyle>
          <a:p>
            <a:r>
              <a:t>All JOs are organized in the following 5 sections:</a:t>
            </a:r>
          </a:p>
        </p:txBody>
      </p:sp>
      <p:pic>
        <p:nvPicPr>
          <p:cNvPr id="50" name="image.png" descr="image.png"/>
          <p:cNvPicPr>
            <a:picLocks noChangeAspect="1"/>
          </p:cNvPicPr>
          <p:nvPr/>
        </p:nvPicPr>
        <p:blipFill>
          <a:blip r:embed="rId2"/>
          <a:stretch>
            <a:fillRect/>
          </a:stretch>
        </p:blipFill>
        <p:spPr>
          <a:xfrm>
            <a:off x="4114800" y="1325562"/>
            <a:ext cx="3990975" cy="490061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53" name="5"/>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5</a:t>
            </a:r>
          </a:p>
        </p:txBody>
      </p:sp>
      <p:sp>
        <p:nvSpPr>
          <p:cNvPr id="54" name="Form 1:  UN Personal History Profile (PHP), P-11"/>
          <p:cNvSpPr txBox="1">
            <a:spLocks noGrp="1"/>
          </p:cNvSpPr>
          <p:nvPr>
            <p:ph type="title" idx="4294967295"/>
          </p:nvPr>
        </p:nvSpPr>
        <p:spPr>
          <a:xfrm>
            <a:off x="381000" y="152400"/>
            <a:ext cx="8305800" cy="1066800"/>
          </a:xfrm>
          <a:prstGeom prst="rect">
            <a:avLst/>
          </a:prstGeom>
        </p:spPr>
        <p:txBody>
          <a:bodyPr>
            <a:normAutofit/>
          </a:bodyPr>
          <a:lstStyle/>
          <a:p>
            <a:pPr>
              <a:defRPr sz="2800">
                <a:solidFill>
                  <a:srgbClr val="FF0000"/>
                </a:solidFill>
              </a:defRPr>
            </a:pPr>
            <a:r>
              <a:t>Form 1</a:t>
            </a:r>
            <a:r>
              <a:rPr>
                <a:solidFill>
                  <a:srgbClr val="0060C0"/>
                </a:solidFill>
              </a:rPr>
              <a:t>:  UN Personal History Profile (PHP), P-11</a:t>
            </a:r>
            <a:br>
              <a:rPr>
                <a:solidFill>
                  <a:srgbClr val="0060C0"/>
                </a:solidFill>
              </a:rPr>
            </a:br>
            <a:endParaRPr>
              <a:solidFill>
                <a:srgbClr val="0060C0"/>
              </a:solidFill>
            </a:endParaRPr>
          </a:p>
        </p:txBody>
      </p:sp>
      <p:sp>
        <p:nvSpPr>
          <p:cNvPr id="55" name="Each nominated candidate must complete and sign the UN Personal History Profile (PHP), P-11…"/>
          <p:cNvSpPr txBox="1">
            <a:spLocks noGrp="1"/>
          </p:cNvSpPr>
          <p:nvPr>
            <p:ph type="body" idx="4294967295"/>
          </p:nvPr>
        </p:nvSpPr>
        <p:spPr>
          <a:xfrm>
            <a:off x="533400" y="1066800"/>
            <a:ext cx="8153400" cy="5334000"/>
          </a:xfrm>
          <a:prstGeom prst="rect">
            <a:avLst/>
          </a:prstGeom>
        </p:spPr>
        <p:txBody>
          <a:bodyPr>
            <a:normAutofit/>
          </a:bodyPr>
          <a:lstStyle/>
          <a:p>
            <a:pPr>
              <a:lnSpc>
                <a:spcPct val="90000"/>
              </a:lnSpc>
              <a:buSzTx/>
              <a:buNone/>
              <a:defRPr sz="2400" b="0">
                <a:solidFill>
                  <a:srgbClr val="808080"/>
                </a:solidFill>
              </a:defRPr>
            </a:pPr>
            <a:endParaRPr/>
          </a:p>
          <a:p>
            <a:pPr>
              <a:lnSpc>
                <a:spcPct val="90000"/>
              </a:lnSpc>
              <a:spcBef>
                <a:spcPts val="600"/>
              </a:spcBef>
              <a:buChar char="•"/>
              <a:defRPr sz="2800">
                <a:solidFill>
                  <a:srgbClr val="0060C0"/>
                </a:solidFill>
              </a:defRPr>
            </a:pPr>
            <a:r>
              <a:t>Each nominated candidate must complete and sign the UN Personal History Profile (PHP), P-11</a:t>
            </a:r>
          </a:p>
          <a:p>
            <a:pPr>
              <a:lnSpc>
                <a:spcPct val="90000"/>
              </a:lnSpc>
              <a:buChar char="•"/>
              <a:defRPr sz="2800">
                <a:solidFill>
                  <a:srgbClr val="0060C0"/>
                </a:solidFill>
              </a:defRPr>
            </a:pPr>
            <a:endParaRPr/>
          </a:p>
          <a:p>
            <a:pPr algn="ctr">
              <a:lnSpc>
                <a:spcPct val="90000"/>
              </a:lnSpc>
              <a:spcBef>
                <a:spcPts val="600"/>
              </a:spcBef>
              <a:buSzTx/>
              <a:buNone/>
              <a:defRPr sz="2800" u="sng">
                <a:solidFill>
                  <a:srgbClr val="FF0000"/>
                </a:solidFill>
              </a:defRPr>
            </a:pPr>
            <a:r>
              <a:t>NOTE:</a:t>
            </a:r>
          </a:p>
          <a:p>
            <a:pPr algn="ctr">
              <a:lnSpc>
                <a:spcPct val="90000"/>
              </a:lnSpc>
              <a:spcBef>
                <a:spcPts val="600"/>
              </a:spcBef>
              <a:buSzTx/>
              <a:buNone/>
              <a:defRPr sz="2800">
                <a:solidFill>
                  <a:srgbClr val="0060C0"/>
                </a:solidFill>
              </a:defRPr>
            </a:pPr>
            <a:r>
              <a:t>Incomplete and unsigned P-11 forms </a:t>
            </a:r>
          </a:p>
          <a:p>
            <a:pPr algn="ctr">
              <a:lnSpc>
                <a:spcPct val="90000"/>
              </a:lnSpc>
              <a:spcBef>
                <a:spcPts val="600"/>
              </a:spcBef>
              <a:buSzTx/>
              <a:buNone/>
              <a:defRPr sz="2800">
                <a:solidFill>
                  <a:srgbClr val="0060C0"/>
                </a:solidFill>
              </a:defRPr>
            </a:pPr>
            <a:r>
              <a:t>	will </a:t>
            </a:r>
            <a:r>
              <a:rPr>
                <a:solidFill>
                  <a:srgbClr val="FF0000"/>
                </a:solidFill>
              </a:rPr>
              <a:t>not</a:t>
            </a:r>
            <a:r>
              <a:t> be accepted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58" name="6"/>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6</a:t>
            </a:r>
          </a:p>
        </p:txBody>
      </p:sp>
      <p:sp>
        <p:nvSpPr>
          <p:cNvPr id="59" name="Form 1:  UN Personal History Profile (PHP), P-11cont."/>
          <p:cNvSpPr txBox="1">
            <a:spLocks noGrp="1"/>
          </p:cNvSpPr>
          <p:nvPr>
            <p:ph type="title" idx="4294967295"/>
          </p:nvPr>
        </p:nvSpPr>
        <p:spPr>
          <a:xfrm>
            <a:off x="152399" y="0"/>
            <a:ext cx="8763002" cy="914400"/>
          </a:xfrm>
          <a:prstGeom prst="rect">
            <a:avLst/>
          </a:prstGeom>
        </p:spPr>
        <p:txBody>
          <a:bodyPr>
            <a:normAutofit/>
          </a:bodyPr>
          <a:lstStyle/>
          <a:p>
            <a:pPr algn="ctr">
              <a:defRPr sz="2700">
                <a:solidFill>
                  <a:srgbClr val="FF0000"/>
                </a:solidFill>
              </a:defRPr>
            </a:pPr>
            <a:r>
              <a:t>Form 1</a:t>
            </a:r>
            <a:r>
              <a:rPr>
                <a:solidFill>
                  <a:srgbClr val="0060C0"/>
                </a:solidFill>
              </a:rPr>
              <a:t>:  UN Personal History Profile (PHP), P-11cont.</a:t>
            </a:r>
          </a:p>
        </p:txBody>
      </p:sp>
      <p:sp>
        <p:nvSpPr>
          <p:cNvPr id="60" name="Personal Information…"/>
          <p:cNvSpPr txBox="1">
            <a:spLocks noGrp="1"/>
          </p:cNvSpPr>
          <p:nvPr>
            <p:ph type="body" idx="4294967295"/>
          </p:nvPr>
        </p:nvSpPr>
        <p:spPr>
          <a:xfrm>
            <a:off x="457200" y="1600200"/>
            <a:ext cx="8229600" cy="4525963"/>
          </a:xfrm>
          <a:prstGeom prst="rect">
            <a:avLst/>
          </a:prstGeom>
        </p:spPr>
        <p:txBody>
          <a:bodyPr>
            <a:normAutofit/>
          </a:bodyPr>
          <a:lstStyle/>
          <a:p>
            <a:pPr marL="419100" indent="-419100">
              <a:buClr>
                <a:srgbClr val="808080"/>
              </a:buClr>
              <a:buAutoNum type="arabicPeriod"/>
              <a:defRPr sz="2000">
                <a:solidFill>
                  <a:schemeClr val="accent2"/>
                </a:solidFill>
              </a:defRPr>
            </a:pPr>
            <a:endParaRPr/>
          </a:p>
          <a:p>
            <a:pPr marL="419100" indent="-419100">
              <a:buChar char="•"/>
              <a:defRPr sz="2400">
                <a:solidFill>
                  <a:srgbClr val="0060C0"/>
                </a:solidFill>
              </a:defRPr>
            </a:pPr>
            <a:r>
              <a:t>Personal Information</a:t>
            </a:r>
          </a:p>
          <a:p>
            <a:pPr marL="419100" indent="-419100">
              <a:buChar char="•"/>
              <a:defRPr sz="2400">
                <a:solidFill>
                  <a:srgbClr val="0060C0"/>
                </a:solidFill>
              </a:defRPr>
            </a:pPr>
            <a:endParaRPr/>
          </a:p>
          <a:p>
            <a:pPr marL="419100" indent="-419100">
              <a:buChar char="•"/>
              <a:defRPr sz="2400">
                <a:solidFill>
                  <a:srgbClr val="0060C0"/>
                </a:solidFill>
              </a:defRPr>
            </a:pPr>
            <a:r>
              <a:t>Education and Publications</a:t>
            </a:r>
          </a:p>
          <a:p>
            <a:pPr marL="419100" indent="-419100">
              <a:buSzTx/>
              <a:buNone/>
              <a:defRPr sz="2400">
                <a:solidFill>
                  <a:srgbClr val="0060C0"/>
                </a:solidFill>
              </a:defRPr>
            </a:pPr>
            <a:endParaRPr/>
          </a:p>
          <a:p>
            <a:pPr marL="419100" indent="-419100">
              <a:buChar char="•"/>
              <a:defRPr sz="2400">
                <a:solidFill>
                  <a:srgbClr val="0060C0"/>
                </a:solidFill>
              </a:defRPr>
            </a:pPr>
            <a:r>
              <a:t>Employment History – in detail in the next slide</a:t>
            </a:r>
          </a:p>
          <a:p>
            <a:pPr marL="419100" indent="-419100">
              <a:buChar char="•"/>
              <a:defRPr sz="2400">
                <a:solidFill>
                  <a:srgbClr val="0060C0"/>
                </a:solidFill>
              </a:defRPr>
            </a:pPr>
            <a:endParaRPr/>
          </a:p>
          <a:p>
            <a:pPr marL="419100" indent="-419100">
              <a:buChar char="•"/>
              <a:defRPr sz="2400">
                <a:solidFill>
                  <a:srgbClr val="0060C0"/>
                </a:solidFill>
              </a:defRPr>
            </a:pPr>
            <a:r>
              <a:t>Languages</a:t>
            </a:r>
          </a:p>
          <a:p>
            <a:pPr marL="419100" indent="-419100">
              <a:buChar char="•"/>
              <a:defRPr sz="2400">
                <a:solidFill>
                  <a:srgbClr val="0060C0"/>
                </a:solidFill>
              </a:defRPr>
            </a:pPr>
            <a:endParaRPr/>
          </a:p>
          <a:p>
            <a:pPr marL="419100" indent="-419100">
              <a:buChar char="•"/>
              <a:defRPr sz="2400">
                <a:solidFill>
                  <a:srgbClr val="0060C0"/>
                </a:solidFill>
              </a:defRPr>
            </a:pPr>
            <a:r>
              <a:t>References</a:t>
            </a:r>
          </a:p>
        </p:txBody>
      </p:sp>
      <p:sp>
        <p:nvSpPr>
          <p:cNvPr id="61" name="Information requested from the nominees"/>
          <p:cNvSpPr txBox="1"/>
          <p:nvPr/>
        </p:nvSpPr>
        <p:spPr>
          <a:xfrm>
            <a:off x="579119" y="982662"/>
            <a:ext cx="7308167"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0060C0"/>
                </a:solidFill>
              </a:defRPr>
            </a:pPr>
            <a:r>
              <a:t>Information requested from the nominees</a:t>
            </a:r>
            <a:r>
              <a:rPr>
                <a:solidFill>
                  <a:srgbClr val="000000"/>
                </a:solidFill>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64" name="7"/>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7</a:t>
            </a:r>
          </a:p>
        </p:txBody>
      </p:sp>
      <p:sp>
        <p:nvSpPr>
          <p:cNvPr id="65" name="Employment History"/>
          <p:cNvSpPr txBox="1">
            <a:spLocks noGrp="1"/>
          </p:cNvSpPr>
          <p:nvPr>
            <p:ph type="title" idx="4294967295"/>
          </p:nvPr>
        </p:nvSpPr>
        <p:spPr>
          <a:xfrm>
            <a:off x="1409700" y="685800"/>
            <a:ext cx="6248400" cy="762000"/>
          </a:xfrm>
          <a:prstGeom prst="rect">
            <a:avLst/>
          </a:prstGeom>
        </p:spPr>
        <p:txBody>
          <a:bodyPr>
            <a:normAutofit/>
          </a:bodyPr>
          <a:lstStyle>
            <a:lvl1pPr algn="ctr">
              <a:defRPr u="sng">
                <a:solidFill>
                  <a:srgbClr val="0060C0"/>
                </a:solidFill>
              </a:defRPr>
            </a:lvl1pPr>
          </a:lstStyle>
          <a:p>
            <a:r>
              <a:t>Employment History</a:t>
            </a:r>
          </a:p>
        </p:txBody>
      </p:sp>
      <p:sp>
        <p:nvSpPr>
          <p:cNvPr id="66" name="Description of Duties…"/>
          <p:cNvSpPr txBox="1">
            <a:spLocks noGrp="1"/>
          </p:cNvSpPr>
          <p:nvPr>
            <p:ph type="body" sz="half" idx="4294967295"/>
          </p:nvPr>
        </p:nvSpPr>
        <p:spPr>
          <a:xfrm>
            <a:off x="457200" y="1600200"/>
            <a:ext cx="4038600" cy="4525963"/>
          </a:xfrm>
          <a:prstGeom prst="rect">
            <a:avLst/>
          </a:prstGeom>
        </p:spPr>
        <p:txBody>
          <a:bodyPr>
            <a:normAutofit/>
          </a:bodyPr>
          <a:lstStyle/>
          <a:p>
            <a:pPr>
              <a:spcBef>
                <a:spcPts val="400"/>
              </a:spcBef>
              <a:buSzTx/>
              <a:buNone/>
              <a:defRPr sz="2000">
                <a:solidFill>
                  <a:srgbClr val="0060C0"/>
                </a:solidFill>
              </a:defRPr>
            </a:pPr>
            <a:r>
              <a:t>Description of Duties</a:t>
            </a:r>
          </a:p>
          <a:p>
            <a:pPr>
              <a:spcBef>
                <a:spcPts val="400"/>
              </a:spcBef>
              <a:buChar char="•"/>
              <a:defRPr sz="2000">
                <a:solidFill>
                  <a:srgbClr val="0060C0"/>
                </a:solidFill>
              </a:defRPr>
            </a:pPr>
            <a:endParaRPr/>
          </a:p>
          <a:p>
            <a:pPr>
              <a:spcBef>
                <a:spcPts val="400"/>
              </a:spcBef>
              <a:buChar char="•"/>
              <a:defRPr sz="2000">
                <a:solidFill>
                  <a:srgbClr val="0060C0"/>
                </a:solidFill>
              </a:defRPr>
            </a:pPr>
            <a:r>
              <a:t>Duties:</a:t>
            </a:r>
          </a:p>
          <a:p>
            <a:pPr marL="742950" lvl="1" indent="-285750">
              <a:spcBef>
                <a:spcPts val="0"/>
              </a:spcBef>
              <a:buSzPct val="50000"/>
              <a:buChar char="o"/>
              <a:defRPr sz="1800">
                <a:solidFill>
                  <a:srgbClr val="0060C0"/>
                </a:solidFill>
              </a:defRPr>
            </a:pPr>
            <a:r>
              <a:t>What is done in current job</a:t>
            </a:r>
            <a:endParaRPr sz="2000"/>
          </a:p>
          <a:p>
            <a:pPr>
              <a:spcBef>
                <a:spcPts val="400"/>
              </a:spcBef>
              <a:buSzPct val="50000"/>
              <a:buChar char="o"/>
              <a:defRPr sz="2000">
                <a:solidFill>
                  <a:srgbClr val="0060C0"/>
                </a:solidFill>
              </a:defRPr>
            </a:pPr>
            <a:endParaRPr sz="2000"/>
          </a:p>
          <a:p>
            <a:pPr>
              <a:spcBef>
                <a:spcPts val="400"/>
              </a:spcBef>
              <a:buChar char="•"/>
              <a:defRPr sz="2000">
                <a:solidFill>
                  <a:srgbClr val="0060C0"/>
                </a:solidFill>
              </a:defRPr>
            </a:pPr>
            <a:r>
              <a:t>Describe responsibilities with careful attention to the job opening for which you are applying</a:t>
            </a:r>
          </a:p>
          <a:p>
            <a:pPr>
              <a:spcBef>
                <a:spcPts val="400"/>
              </a:spcBef>
              <a:buChar char="•"/>
              <a:defRPr sz="2000">
                <a:solidFill>
                  <a:srgbClr val="0060C0"/>
                </a:solidFill>
              </a:defRPr>
            </a:pPr>
            <a:endParaRPr/>
          </a:p>
          <a:p>
            <a:pPr>
              <a:spcBef>
                <a:spcPts val="400"/>
              </a:spcBef>
              <a:buChar char="•"/>
              <a:defRPr sz="2000">
                <a:solidFill>
                  <a:srgbClr val="0060C0"/>
                </a:solidFill>
              </a:defRPr>
            </a:pPr>
            <a:r>
              <a:t>Use of Grammar</a:t>
            </a:r>
          </a:p>
          <a:p>
            <a:pPr marL="742950" lvl="1" indent="-285750">
              <a:spcBef>
                <a:spcPts val="0"/>
              </a:spcBef>
              <a:buSzPct val="50000"/>
              <a:buChar char="o"/>
              <a:defRPr sz="1800">
                <a:solidFill>
                  <a:srgbClr val="0060C0"/>
                </a:solidFill>
              </a:defRPr>
            </a:pPr>
            <a:r>
              <a:t>Current job:  present tense</a:t>
            </a:r>
          </a:p>
          <a:p>
            <a:pPr marL="742950" lvl="1" indent="-285750">
              <a:spcBef>
                <a:spcPts val="0"/>
              </a:spcBef>
              <a:buSzPct val="50000"/>
              <a:buChar char="o"/>
              <a:defRPr sz="1800">
                <a:solidFill>
                  <a:srgbClr val="0060C0"/>
                </a:solidFill>
              </a:defRPr>
            </a:pPr>
            <a:r>
              <a:t>Past job (s): past tense</a:t>
            </a:r>
          </a:p>
        </p:txBody>
      </p:sp>
      <p:sp>
        <p:nvSpPr>
          <p:cNvPr id="67" name="Summary of Achievements…"/>
          <p:cNvSpPr txBox="1"/>
          <p:nvPr/>
        </p:nvSpPr>
        <p:spPr>
          <a:xfrm>
            <a:off x="4693920" y="1600200"/>
            <a:ext cx="394716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indent="-342900">
              <a:spcBef>
                <a:spcPts val="400"/>
              </a:spcBef>
              <a:defRPr sz="2000" b="1" i="0">
                <a:solidFill>
                  <a:srgbClr val="0060C0"/>
                </a:solidFill>
              </a:defRPr>
            </a:pPr>
            <a:r>
              <a:t>Summary of Achievements</a:t>
            </a:r>
          </a:p>
          <a:p>
            <a:pPr marL="342900" indent="-342900">
              <a:spcBef>
                <a:spcPts val="400"/>
              </a:spcBef>
              <a:buSzPct val="100000"/>
              <a:buChar char="•"/>
              <a:defRPr sz="2000" b="1" i="0">
                <a:solidFill>
                  <a:srgbClr val="0060C0"/>
                </a:solidFill>
              </a:defRPr>
            </a:pPr>
            <a:endParaRPr/>
          </a:p>
          <a:p>
            <a:pPr marL="342900" indent="-342900">
              <a:spcBef>
                <a:spcPts val="400"/>
              </a:spcBef>
              <a:buSzPct val="100000"/>
              <a:buChar char="•"/>
              <a:defRPr sz="2000" b="1" i="0">
                <a:solidFill>
                  <a:srgbClr val="0060C0"/>
                </a:solidFill>
              </a:defRPr>
            </a:pPr>
            <a:r>
              <a:t>Achievements:</a:t>
            </a:r>
          </a:p>
          <a:p>
            <a:pPr marL="742950" lvl="1" indent="-285750">
              <a:buSzPct val="50000"/>
              <a:buChar char="–"/>
              <a:defRPr sz="1800" b="1" i="0">
                <a:solidFill>
                  <a:srgbClr val="0060C0"/>
                </a:solidFill>
              </a:defRPr>
            </a:pPr>
            <a:r>
              <a:t>How well performed in the job</a:t>
            </a:r>
            <a:r>
              <a:rPr>
                <a:latin typeface="+mn-lt"/>
                <a:ea typeface="+mn-ea"/>
                <a:cs typeface="+mn-cs"/>
                <a:sym typeface="Arial"/>
              </a:rPr>
              <a:t>                                       </a:t>
            </a:r>
          </a:p>
          <a:p>
            <a:pPr marL="742950" lvl="1" indent="-285750">
              <a:buSzPct val="50000"/>
              <a:buChar char="–"/>
              <a:defRPr sz="1800" b="1" i="0">
                <a:solidFill>
                  <a:srgbClr val="0060C0"/>
                </a:solidFill>
              </a:defRPr>
            </a:pPr>
            <a:r>
              <a:t>Provide specific examples where an impact or contribution was made in the positions held</a:t>
            </a:r>
          </a:p>
        </p:txBody>
      </p:sp>
      <p:sp>
        <p:nvSpPr>
          <p:cNvPr id="68" name="Form 1:  UN Personal History Profile (PHP), P-11cont."/>
          <p:cNvSpPr txBox="1"/>
          <p:nvPr/>
        </p:nvSpPr>
        <p:spPr>
          <a:xfrm>
            <a:off x="198119" y="201929"/>
            <a:ext cx="8671562"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2700" b="1">
                <a:solidFill>
                  <a:srgbClr val="FF0000"/>
                </a:solidFill>
              </a:defRPr>
            </a:pPr>
            <a:r>
              <a:t>Form 1</a:t>
            </a:r>
            <a:r>
              <a:rPr>
                <a:solidFill>
                  <a:srgbClr val="0060C0"/>
                </a:solidFill>
              </a:rPr>
              <a:t>:  UN Personal History Profile (PHP), P-11cont.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73" name="8"/>
          <p:cNvSpPr txBox="1"/>
          <p:nvPr/>
        </p:nvSpPr>
        <p:spPr>
          <a:xfrm>
            <a:off x="5684520" y="6245225"/>
            <a:ext cx="2042161"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400" i="0">
                <a:solidFill>
                  <a:srgbClr val="808080"/>
                </a:solidFill>
                <a:latin typeface="Calibri"/>
                <a:ea typeface="Calibri"/>
                <a:cs typeface="Calibri"/>
                <a:sym typeface="Calibri"/>
              </a:defRPr>
            </a:lvl1pPr>
          </a:lstStyle>
          <a:p>
            <a:r>
              <a:t>8</a:t>
            </a:r>
          </a:p>
        </p:txBody>
      </p:sp>
      <p:sp>
        <p:nvSpPr>
          <p:cNvPr id="74" name="Additional Tips"/>
          <p:cNvSpPr txBox="1">
            <a:spLocks noGrp="1"/>
          </p:cNvSpPr>
          <p:nvPr>
            <p:ph type="title" idx="4294967295"/>
          </p:nvPr>
        </p:nvSpPr>
        <p:spPr>
          <a:xfrm>
            <a:off x="304800" y="685800"/>
            <a:ext cx="8229600" cy="639763"/>
          </a:xfrm>
          <a:prstGeom prst="rect">
            <a:avLst/>
          </a:prstGeom>
        </p:spPr>
        <p:txBody>
          <a:bodyPr>
            <a:normAutofit/>
          </a:bodyPr>
          <a:lstStyle>
            <a:lvl1pPr algn="ctr">
              <a:defRPr sz="2800" u="sng">
                <a:solidFill>
                  <a:srgbClr val="0060C0"/>
                </a:solidFill>
              </a:defRPr>
            </a:lvl1pPr>
          </a:lstStyle>
          <a:p>
            <a:r>
              <a:t>Additional Tips</a:t>
            </a:r>
          </a:p>
        </p:txBody>
      </p:sp>
      <p:sp>
        <p:nvSpPr>
          <p:cNvPr id="75" name="The UN will first know a candidate through their application/PHP…"/>
          <p:cNvSpPr txBox="1">
            <a:spLocks noGrp="1"/>
          </p:cNvSpPr>
          <p:nvPr>
            <p:ph type="body" idx="4294967295"/>
          </p:nvPr>
        </p:nvSpPr>
        <p:spPr>
          <a:xfrm>
            <a:off x="457200" y="1371600"/>
            <a:ext cx="8229600" cy="4754563"/>
          </a:xfrm>
          <a:prstGeom prst="rect">
            <a:avLst/>
          </a:prstGeom>
        </p:spPr>
        <p:txBody>
          <a:bodyPr>
            <a:normAutofit/>
          </a:bodyPr>
          <a:lstStyle/>
          <a:p>
            <a:pPr>
              <a:lnSpc>
                <a:spcPct val="90000"/>
              </a:lnSpc>
              <a:buChar char="•"/>
              <a:defRPr>
                <a:solidFill>
                  <a:srgbClr val="0060C0"/>
                </a:solidFill>
              </a:defRPr>
            </a:pPr>
            <a:endParaRPr/>
          </a:p>
          <a:p>
            <a:pPr>
              <a:lnSpc>
                <a:spcPct val="90000"/>
              </a:lnSpc>
              <a:buChar char="•"/>
              <a:defRPr>
                <a:solidFill>
                  <a:srgbClr val="0060C0"/>
                </a:solidFill>
              </a:defRPr>
            </a:pPr>
            <a:r>
              <a:t>The UN will first know a candidate through their application/PHP</a:t>
            </a:r>
          </a:p>
          <a:p>
            <a:pPr>
              <a:lnSpc>
                <a:spcPct val="90000"/>
              </a:lnSpc>
              <a:buChar char="•"/>
              <a:defRPr>
                <a:solidFill>
                  <a:srgbClr val="0060C0"/>
                </a:solidFill>
              </a:defRPr>
            </a:pPr>
            <a:endParaRPr/>
          </a:p>
          <a:p>
            <a:pPr>
              <a:lnSpc>
                <a:spcPct val="90000"/>
              </a:lnSpc>
              <a:buChar char="•"/>
              <a:defRPr>
                <a:solidFill>
                  <a:srgbClr val="0060C0"/>
                </a:solidFill>
              </a:defRPr>
            </a:pPr>
            <a:r>
              <a:t>Candidates should:</a:t>
            </a:r>
          </a:p>
          <a:p>
            <a:pPr marL="742950" lvl="1" indent="-285750">
              <a:lnSpc>
                <a:spcPct val="90000"/>
              </a:lnSpc>
              <a:spcBef>
                <a:spcPts val="0"/>
              </a:spcBef>
              <a:defRPr sz="1800">
                <a:solidFill>
                  <a:srgbClr val="0060C0"/>
                </a:solidFill>
              </a:defRPr>
            </a:pPr>
            <a:r>
              <a:t>be truthful, accurate and specific</a:t>
            </a:r>
          </a:p>
          <a:p>
            <a:pPr marL="742950" lvl="1" indent="-285750">
              <a:lnSpc>
                <a:spcPct val="90000"/>
              </a:lnSpc>
              <a:spcBef>
                <a:spcPts val="0"/>
              </a:spcBef>
              <a:defRPr sz="1800">
                <a:solidFill>
                  <a:srgbClr val="0060C0"/>
                </a:solidFill>
              </a:defRPr>
            </a:pPr>
            <a:r>
              <a:t>make words count</a:t>
            </a:r>
          </a:p>
          <a:p>
            <a:pPr marL="742950" lvl="1" indent="-285750">
              <a:lnSpc>
                <a:spcPct val="90000"/>
              </a:lnSpc>
              <a:spcBef>
                <a:spcPts val="0"/>
              </a:spcBef>
              <a:defRPr sz="1800">
                <a:solidFill>
                  <a:srgbClr val="0060C0"/>
                </a:solidFill>
              </a:defRPr>
            </a:pPr>
            <a:r>
              <a:t>proofread before finalizing/signing</a:t>
            </a:r>
          </a:p>
        </p:txBody>
      </p:sp>
      <p:sp>
        <p:nvSpPr>
          <p:cNvPr id="76" name="Form 1:  UN Personal History Profile (PHP), P-11cont."/>
          <p:cNvSpPr txBox="1"/>
          <p:nvPr/>
        </p:nvSpPr>
        <p:spPr>
          <a:xfrm>
            <a:off x="172719" y="201929"/>
            <a:ext cx="8671562"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2700" b="1">
                <a:solidFill>
                  <a:srgbClr val="FF0000"/>
                </a:solidFill>
              </a:defRPr>
            </a:pPr>
            <a:r>
              <a:t>Form 1</a:t>
            </a:r>
            <a:r>
              <a:rPr>
                <a:solidFill>
                  <a:srgbClr val="0060C0"/>
                </a:solidFill>
              </a:rPr>
              <a:t>:  UN Personal History Profile (PHP), P-11cont.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xfrm>
            <a:off x="7578144" y="6245225"/>
            <a:ext cx="194257" cy="30734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pic>
        <p:nvPicPr>
          <p:cNvPr id="81" name="image.tif" descr="image.tif"/>
          <p:cNvPicPr>
            <a:picLocks noChangeAspect="1"/>
          </p:cNvPicPr>
          <p:nvPr/>
        </p:nvPicPr>
        <p:blipFill>
          <a:blip r:embed="rId2"/>
          <a:stretch>
            <a:fillRect/>
          </a:stretch>
        </p:blipFill>
        <p:spPr>
          <a:xfrm>
            <a:off x="2608262" y="1295400"/>
            <a:ext cx="4003676" cy="5181600"/>
          </a:xfrm>
          <a:prstGeom prst="rect">
            <a:avLst/>
          </a:prstGeom>
          <a:ln w="12700">
            <a:miter lim="400000"/>
          </a:ln>
        </p:spPr>
      </p:pic>
      <p:sp>
        <p:nvSpPr>
          <p:cNvPr id="82" name="Form 1:  UN Personal History Profile (PHP), P-11cont."/>
          <p:cNvSpPr txBox="1"/>
          <p:nvPr/>
        </p:nvSpPr>
        <p:spPr>
          <a:xfrm>
            <a:off x="236219" y="240029"/>
            <a:ext cx="8671562"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2700" b="1">
                <a:solidFill>
                  <a:srgbClr val="FF0000"/>
                </a:solidFill>
              </a:defRPr>
            </a:pPr>
            <a:r>
              <a:t>Form 1</a:t>
            </a:r>
            <a:r>
              <a:rPr>
                <a:solidFill>
                  <a:srgbClr val="0060C0"/>
                </a:solidFill>
              </a:rPr>
              <a:t>:  UN Personal History Profile (PHP), P-11cont.</a:t>
            </a:r>
          </a:p>
        </p:txBody>
      </p:sp>
      <p:sp>
        <p:nvSpPr>
          <p:cNvPr id="83" name="Sample"/>
          <p:cNvSpPr txBox="1">
            <a:spLocks noGrp="1"/>
          </p:cNvSpPr>
          <p:nvPr>
            <p:ph type="title" idx="4294967295"/>
          </p:nvPr>
        </p:nvSpPr>
        <p:spPr>
          <a:xfrm>
            <a:off x="304800" y="685800"/>
            <a:ext cx="8229600" cy="639763"/>
          </a:xfrm>
          <a:prstGeom prst="rect">
            <a:avLst/>
          </a:prstGeom>
        </p:spPr>
        <p:txBody>
          <a:bodyPr>
            <a:normAutofit/>
          </a:bodyPr>
          <a:lstStyle>
            <a:lvl1pPr algn="ctr">
              <a:defRPr sz="2800" u="sng">
                <a:solidFill>
                  <a:srgbClr val="0060C0"/>
                </a:solidFill>
              </a:defRPr>
            </a:lvl1pPr>
          </a:lstStyle>
          <a:p>
            <a:r>
              <a:t>Sample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1"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952</Words>
  <Application>Microsoft Macintosh PowerPoint</Application>
  <PresentationFormat>On-screen Show (4:3)</PresentationFormat>
  <Paragraphs>143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Default Design</vt:lpstr>
      <vt:lpstr>PowerPoint Presentation</vt:lpstr>
      <vt:lpstr>What Forms Nominees Should Submit?</vt:lpstr>
      <vt:lpstr>Before filling the forms…</vt:lpstr>
      <vt:lpstr>Understanding the Job Opening (JO)</vt:lpstr>
      <vt:lpstr>Form 1:  UN Personal History Profile (PHP), P-11 </vt:lpstr>
      <vt:lpstr>Form 1:  UN Personal History Profile (PHP), P-11cont.</vt:lpstr>
      <vt:lpstr>Employment History</vt:lpstr>
      <vt:lpstr>Additional Tips</vt:lpstr>
      <vt:lpstr>Sample</vt:lpstr>
      <vt:lpstr>Form 2: Employment Record Form       (Supplementary Sheet)</vt:lpstr>
      <vt:lpstr>Sample</vt:lpstr>
      <vt:lpstr>Form 3: Employment and Academic Certification (Attachment to P-11)</vt:lpstr>
      <vt:lpstr>Sample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Marcia Viana-Mulholland</cp:lastModifiedBy>
  <cp:revision>3</cp:revision>
  <dcterms:modified xsi:type="dcterms:W3CDTF">2024-02-12T19:58:44Z</dcterms:modified>
</cp:coreProperties>
</file>