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ted Nations" initials="U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6"/>
    <p:restoredTop sz="94681"/>
  </p:normalViewPr>
  <p:slideViewPr>
    <p:cSldViewPr snapToGrid="0" snapToObjects="1">
      <p:cViewPr varScale="1">
        <p:scale>
          <a:sx n="215" d="100"/>
          <a:sy n="215" d="100"/>
        </p:scale>
        <p:origin x="3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6-04T13:14:24" idx="1">
    <p:pos x="5760" y="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endParaRPr/>
          </a:p>
        </p:txBody>
      </p:sp>
      <p:sp>
        <p:nvSpPr>
          <p:cNvPr id="43" name="Shape 43"/>
          <p:cNvSpPr>
            <a:spLocks noGrp="1"/>
          </p:cNvSpPr>
          <p:nvPr>
            <p:ph type="body" sz="quarter" idx="1"/>
          </p:nvPr>
        </p:nvSpPr>
        <p:spPr>
          <a:prstGeom prst="rect">
            <a:avLst/>
          </a:prstGeom>
        </p:spPr>
        <p:txBody>
          <a:bodyPr/>
          <a:lstStyle/>
          <a:p>
            <a:r>
              <a:t>The United Nations' greatest asset is the quality of its staff. To ensure that the very best people join the UN team we use a competency based interview process. Competency based interviews are also called "behavioral interviews" or "criterion based interviews." Such interviews are based on the concept that past behavior and experience is the best indicator of future performance. In other words, your history tells a story about you: your talents, skills, abilities, knowledge and actual experience in handling a variety of situations.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endParaRPr/>
          </a:p>
        </p:txBody>
      </p:sp>
      <p:sp>
        <p:nvSpPr>
          <p:cNvPr id="53" name="Shape 53"/>
          <p:cNvSpPr>
            <a:spLocks noGrp="1"/>
          </p:cNvSpPr>
          <p:nvPr>
            <p:ph type="body" sz="quarter" idx="1"/>
          </p:nvPr>
        </p:nvSpPr>
        <p:spPr>
          <a:prstGeom prst="rect">
            <a:avLst/>
          </a:prstGeom>
        </p:spPr>
        <p:txBody>
          <a:bodyPr/>
          <a:lstStyle/>
          <a:p>
            <a:pPr marL="228600" indent="-228600">
              <a:defRPr b="1"/>
            </a:pPr>
            <a:r>
              <a:t>Useful tips for your interview:</a:t>
            </a:r>
          </a:p>
          <a:p>
            <a:pPr marL="228600" indent="-228600"/>
            <a:r>
              <a:t>Prepare a wide range of brief real life stories about your accomplishments. Be aware of the specific skills each story illustrates and remember to include the positive outcome or lesson learned from each experience. </a:t>
            </a:r>
          </a:p>
          <a:p>
            <a:pPr marL="228600" indent="-228600"/>
            <a:r>
              <a:t>Be ready to discuss your strengths and your ability to learn from past experiences. Also think about how you could contribute to the work of the United Nations and to the specific position you are applying for. </a:t>
            </a:r>
          </a:p>
          <a:p>
            <a:pPr marL="228600" indent="-228600"/>
            <a:r>
              <a:t>Review the competencies mentioned in the job opening. These will be probed in your interview, so your stories should show your skill in these competency areas. </a:t>
            </a:r>
          </a:p>
          <a:p>
            <a:pPr marL="228600" indent="-228600"/>
            <a:r>
              <a:t>You should be prepared to address positive results and achievements using these competencies and also challenges you have had in each of these areas.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tif" descr="image.tif"/>
          <p:cNvPicPr>
            <a:picLocks noChangeAspect="1"/>
          </p:cNvPicPr>
          <p:nvPr/>
        </p:nvPicPr>
        <p:blipFill>
          <a:blip r:embed="rId3"/>
          <a:stretch>
            <a:fillRect/>
          </a:stretch>
        </p:blipFill>
        <p:spPr>
          <a:xfrm>
            <a:off x="8077200" y="5903912"/>
            <a:ext cx="990600" cy="877888"/>
          </a:xfrm>
          <a:prstGeom prst="rect">
            <a:avLst/>
          </a:prstGeom>
          <a:ln w="12700">
            <a:miter lim="400000"/>
          </a:ln>
        </p:spPr>
      </p:pic>
      <p:sp>
        <p:nvSpPr>
          <p:cNvPr id="3" name="Slide Number"/>
          <p:cNvSpPr txBox="1">
            <a:spLocks noGrp="1"/>
          </p:cNvSpPr>
          <p:nvPr>
            <p:ph type="sldNum" sz="quarter" idx="2"/>
          </p:nvPr>
        </p:nvSpPr>
        <p:spPr>
          <a:xfrm>
            <a:off x="7488029" y="6245225"/>
            <a:ext cx="284372" cy="307340"/>
          </a:xfrm>
          <a:prstGeom prst="rect">
            <a:avLst/>
          </a:prstGeom>
          <a:ln w="12700">
            <a:miter lim="400000"/>
          </a:ln>
        </p:spPr>
        <p:txBody>
          <a:bodyPr wrap="none" lIns="45719" rIns="45719">
            <a:spAutoFit/>
          </a:bodyPr>
          <a:lstStyle>
            <a:lvl1pPr algn="r">
              <a:defRPr sz="1400">
                <a:solidFill>
                  <a:srgbClr val="808080"/>
                </a:solidFill>
                <a:latin typeface="Calibri"/>
                <a:ea typeface="Calibri"/>
                <a:cs typeface="Calibri"/>
                <a:sym typeface="Calibri"/>
              </a:defRPr>
            </a:lvl1pPr>
          </a:lstStyle>
          <a:p>
            <a:fld id="{86CB4B4D-7CA3-9044-876B-883B54F8677D}" type="slidenum">
              <a:t>‹#›</a:t>
            </a:fld>
            <a:endParaRPr/>
          </a:p>
        </p:txBody>
      </p:sp>
      <p:sp>
        <p:nvSpPr>
          <p:cNvPr id="4"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5"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1pPr>
      <a:lvl2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2pPr>
      <a:lvl3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3pPr>
      <a:lvl4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4pPr>
      <a:lvl5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5pPr>
      <a:lvl6pPr marL="0" marR="0" indent="45720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6pPr>
      <a:lvl7pPr marL="0" marR="0" indent="91440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7pPr>
      <a:lvl8pPr marL="0" marR="0" indent="137160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8pPr>
      <a:lvl9pPr marL="0" marR="0" indent="1828800" algn="l" defTabSz="914400" rtl="0" latinLnBrk="0">
        <a:lnSpc>
          <a:spcPct val="100000"/>
        </a:lnSpc>
        <a:spcBef>
          <a:spcPts val="0"/>
        </a:spcBef>
        <a:spcAft>
          <a:spcPts val="0"/>
        </a:spcAft>
        <a:buClrTx/>
        <a:buSzTx/>
        <a:buFontTx/>
        <a:buNone/>
        <a:tabLst/>
        <a:defRPr sz="3200" b="1" i="0" u="none" strike="noStrike" cap="none" spc="0" baseline="0">
          <a:solidFill>
            <a:srgbClr val="6EA1CC"/>
          </a:solidFill>
          <a:uFillTx/>
          <a:latin typeface="Century Gothic"/>
          <a:ea typeface="Century Gothic"/>
          <a:cs typeface="Century Gothic"/>
          <a:sym typeface="Century Gothic"/>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1pPr>
      <a:lvl2pPr marL="806450" marR="0" indent="-34925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2pPr>
      <a:lvl3pPr marL="11938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3pPr>
      <a:lvl4pPr marL="16510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4pPr>
      <a:lvl5pPr marL="21082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5pPr>
      <a:lvl6pPr marL="25654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6pPr>
      <a:lvl7pPr marL="30226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7pPr>
      <a:lvl8pPr marL="34798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8pPr>
      <a:lvl9pPr marL="39370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6EA1CC"/>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22" name="Line"/>
          <p:cNvSpPr/>
          <p:nvPr/>
        </p:nvSpPr>
        <p:spPr>
          <a:xfrm flipH="1">
            <a:off x="-1" y="1066800"/>
            <a:ext cx="2" cy="1350963"/>
          </a:xfrm>
          <a:prstGeom prst="line">
            <a:avLst/>
          </a:prstGeom>
          <a:ln w="19050">
            <a:solidFill>
              <a:srgbClr val="FFFFFF"/>
            </a:solidFill>
          </a:ln>
        </p:spPr>
        <p:txBody>
          <a:bodyPr lIns="45719" rIns="45719"/>
          <a:lstStyle/>
          <a:p>
            <a:endParaRPr/>
          </a:p>
        </p:txBody>
      </p:sp>
      <p:sp>
        <p:nvSpPr>
          <p:cNvPr id="23" name="Line"/>
          <p:cNvSpPr/>
          <p:nvPr/>
        </p:nvSpPr>
        <p:spPr>
          <a:xfrm>
            <a:off x="9161462" y="1066800"/>
            <a:ext cx="1" cy="1333500"/>
          </a:xfrm>
          <a:prstGeom prst="line">
            <a:avLst/>
          </a:prstGeom>
          <a:ln w="19050">
            <a:solidFill>
              <a:srgbClr val="FFFFFF"/>
            </a:solidFill>
          </a:ln>
        </p:spPr>
        <p:txBody>
          <a:bodyPr lIns="45719" rIns="45719"/>
          <a:lstStyle/>
          <a:p>
            <a:endParaRPr/>
          </a:p>
        </p:txBody>
      </p:sp>
      <p:pic>
        <p:nvPicPr>
          <p:cNvPr id="24" name="159933-44" descr="159933-44"/>
          <p:cNvPicPr>
            <a:picLocks noChangeAspect="1"/>
          </p:cNvPicPr>
          <p:nvPr/>
        </p:nvPicPr>
        <p:blipFill>
          <a:blip r:embed="rId2"/>
          <a:stretch>
            <a:fillRect/>
          </a:stretch>
        </p:blipFill>
        <p:spPr>
          <a:xfrm>
            <a:off x="2667000" y="0"/>
            <a:ext cx="6477000" cy="6858000"/>
          </a:xfrm>
          <a:prstGeom prst="rect">
            <a:avLst/>
          </a:prstGeom>
          <a:ln w="12700">
            <a:miter lim="400000"/>
          </a:ln>
        </p:spPr>
      </p:pic>
      <p:pic>
        <p:nvPicPr>
          <p:cNvPr id="25" name="image.tif" descr="image.tif"/>
          <p:cNvPicPr>
            <a:picLocks noChangeAspect="1"/>
          </p:cNvPicPr>
          <p:nvPr/>
        </p:nvPicPr>
        <p:blipFill>
          <a:blip r:embed="rId3"/>
          <a:stretch>
            <a:fillRect/>
          </a:stretch>
        </p:blipFill>
        <p:spPr>
          <a:xfrm>
            <a:off x="8077200" y="5903912"/>
            <a:ext cx="990600" cy="877888"/>
          </a:xfrm>
          <a:prstGeom prst="rect">
            <a:avLst/>
          </a:prstGeom>
          <a:ln w="12700">
            <a:miter lim="400000"/>
          </a:ln>
        </p:spPr>
      </p:pic>
      <p:sp>
        <p:nvSpPr>
          <p:cNvPr id="26" name="Competency…"/>
          <p:cNvSpPr txBox="1"/>
          <p:nvPr/>
        </p:nvSpPr>
        <p:spPr>
          <a:xfrm>
            <a:off x="45719" y="304799"/>
            <a:ext cx="2727962" cy="5545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a:solidFill>
                  <a:srgbClr val="0000CC"/>
                </a:solidFill>
              </a:defRPr>
            </a:pPr>
            <a:r>
              <a:rPr dirty="0"/>
              <a:t>Competency</a:t>
            </a:r>
          </a:p>
          <a:p>
            <a:pPr algn="ctr">
              <a:defRPr sz="3200" b="1">
                <a:solidFill>
                  <a:srgbClr val="0000CC"/>
                </a:solidFill>
              </a:defRPr>
            </a:pPr>
            <a:r>
              <a:rPr dirty="0"/>
              <a:t>Based </a:t>
            </a:r>
          </a:p>
          <a:p>
            <a:pPr algn="ctr">
              <a:defRPr sz="3200" b="1">
                <a:solidFill>
                  <a:srgbClr val="0000CC"/>
                </a:solidFill>
              </a:defRPr>
            </a:pPr>
            <a:r>
              <a:rPr dirty="0"/>
              <a:t>Interviews</a:t>
            </a:r>
          </a:p>
          <a:p>
            <a:pPr algn="ctr">
              <a:spcBef>
                <a:spcPts val="500"/>
              </a:spcBef>
              <a:defRPr sz="3200" b="1">
                <a:solidFill>
                  <a:srgbClr val="0000CC"/>
                </a:solidFill>
              </a:defRPr>
            </a:pPr>
            <a:endParaRPr dirty="0"/>
          </a:p>
          <a:p>
            <a:pPr algn="ctr">
              <a:spcBef>
                <a:spcPts val="700"/>
              </a:spcBef>
              <a:defRPr sz="3200" b="1">
                <a:solidFill>
                  <a:srgbClr val="0000CC"/>
                </a:solidFill>
              </a:defRPr>
            </a:pPr>
            <a:r>
              <a:rPr dirty="0"/>
              <a:t>For</a:t>
            </a:r>
          </a:p>
          <a:p>
            <a:pPr algn="ctr">
              <a:spcBef>
                <a:spcPts val="700"/>
              </a:spcBef>
              <a:defRPr sz="3200" b="1">
                <a:solidFill>
                  <a:srgbClr val="0000CC"/>
                </a:solidFill>
              </a:defRPr>
            </a:pPr>
            <a:r>
              <a:rPr dirty="0"/>
              <a:t> </a:t>
            </a:r>
          </a:p>
          <a:p>
            <a:pPr algn="ctr">
              <a:spcBef>
                <a:spcPts val="700"/>
              </a:spcBef>
              <a:defRPr sz="3200" b="1">
                <a:solidFill>
                  <a:srgbClr val="0000CC"/>
                </a:solidFill>
              </a:defRPr>
            </a:pPr>
            <a:r>
              <a:rPr dirty="0"/>
              <a:t>Police </a:t>
            </a:r>
            <a:endParaRPr lang="en-US" dirty="0"/>
          </a:p>
          <a:p>
            <a:pPr algn="ctr">
              <a:spcBef>
                <a:spcPts val="700"/>
              </a:spcBef>
              <a:defRPr sz="3200" b="1">
                <a:solidFill>
                  <a:srgbClr val="0000CC"/>
                </a:solidFill>
              </a:defRPr>
            </a:pPr>
            <a:r>
              <a:rPr lang="en-US" dirty="0"/>
              <a:t>Secondment</a:t>
            </a:r>
            <a:endParaRPr dirty="0"/>
          </a:p>
          <a:p>
            <a:pPr algn="ctr">
              <a:spcBef>
                <a:spcPts val="700"/>
              </a:spcBef>
              <a:defRPr sz="3200" b="1">
                <a:solidFill>
                  <a:srgbClr val="0000CC"/>
                </a:solidFill>
              </a:defRPr>
            </a:pPr>
            <a:r>
              <a:rPr dirty="0"/>
              <a:t>Campaign</a:t>
            </a:r>
          </a:p>
          <a:p>
            <a:pPr algn="ctr">
              <a:spcBef>
                <a:spcPts val="300"/>
              </a:spcBef>
              <a:defRPr sz="1400" b="1">
                <a:solidFill>
                  <a:srgbClr val="0000CC"/>
                </a:solidFill>
              </a:defRPr>
            </a:pPr>
            <a:r>
              <a:rPr dirty="0"/>
              <a:t>                                      </a:t>
            </a:r>
          </a:p>
          <a:p>
            <a:pPr algn="ctr">
              <a:spcBef>
                <a:spcPts val="300"/>
              </a:spcBef>
              <a:defRPr sz="1400" b="1">
                <a:solidFill>
                  <a:srgbClr val="0000CC"/>
                </a:solidFill>
              </a:defRPr>
            </a:pPr>
            <a:r>
              <a:rPr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64" name="Sample questions on Teamwork"/>
          <p:cNvSpPr txBox="1">
            <a:spLocks noGrp="1"/>
          </p:cNvSpPr>
          <p:nvPr>
            <p:ph type="title" idx="4294967295"/>
          </p:nvPr>
        </p:nvSpPr>
        <p:spPr>
          <a:xfrm>
            <a:off x="457200" y="274637"/>
            <a:ext cx="8229600" cy="1143001"/>
          </a:xfrm>
          <a:prstGeom prst="rect">
            <a:avLst/>
          </a:prstGeom>
        </p:spPr>
        <p:txBody>
          <a:bodyPr>
            <a:normAutofit/>
          </a:bodyPr>
          <a:lstStyle/>
          <a:p>
            <a:pPr algn="ctr" defTabSz="777240">
              <a:defRPr sz="3400">
                <a:solidFill>
                  <a:srgbClr val="0000CC"/>
                </a:solidFill>
              </a:defRPr>
            </a:pPr>
            <a:r>
              <a:t>Sample questions on</a:t>
            </a:r>
            <a:br/>
            <a:r>
              <a:t>Teamwork</a:t>
            </a:r>
          </a:p>
        </p:txBody>
      </p:sp>
      <p:sp>
        <p:nvSpPr>
          <p:cNvPr id="65" name="Describe to us a successful teamwork work experience…"/>
          <p:cNvSpPr txBox="1">
            <a:spLocks noGrp="1"/>
          </p:cNvSpPr>
          <p:nvPr>
            <p:ph type="body" idx="4294967295"/>
          </p:nvPr>
        </p:nvSpPr>
        <p:spPr>
          <a:xfrm>
            <a:off x="457200" y="1905000"/>
            <a:ext cx="8229600" cy="4221163"/>
          </a:xfrm>
          <a:prstGeom prst="rect">
            <a:avLst/>
          </a:prstGeom>
        </p:spPr>
        <p:txBody>
          <a:bodyPr>
            <a:normAutofit/>
          </a:bodyPr>
          <a:lstStyle/>
          <a:p>
            <a:pPr>
              <a:spcBef>
                <a:spcPts val="600"/>
              </a:spcBef>
              <a:buChar char="•"/>
              <a:defRPr sz="2600" b="0">
                <a:solidFill>
                  <a:srgbClr val="0000CC"/>
                </a:solidFill>
              </a:defRPr>
            </a:pPr>
            <a:r>
              <a:t>Describe to us a successful teamwork work experience</a:t>
            </a:r>
          </a:p>
          <a:p>
            <a:pPr marL="742950" lvl="1" indent="-285750">
              <a:spcBef>
                <a:spcPts val="0"/>
              </a:spcBef>
              <a:buSzPct val="50000"/>
              <a:buChar char="o"/>
              <a:defRPr sz="1800" b="0">
                <a:solidFill>
                  <a:srgbClr val="0000CC"/>
                </a:solidFill>
              </a:defRPr>
            </a:pPr>
            <a:r>
              <a:t>What was the situation?</a:t>
            </a:r>
          </a:p>
          <a:p>
            <a:pPr marL="742950" lvl="1" indent="-285750">
              <a:spcBef>
                <a:spcPts val="0"/>
              </a:spcBef>
              <a:buSzPct val="50000"/>
              <a:buChar char="o"/>
              <a:defRPr sz="1800" b="0">
                <a:solidFill>
                  <a:srgbClr val="0000CC"/>
                </a:solidFill>
              </a:defRPr>
            </a:pPr>
            <a:r>
              <a:t>What was your role?</a:t>
            </a:r>
          </a:p>
          <a:p>
            <a:pPr marL="742950" lvl="1" indent="-285750">
              <a:spcBef>
                <a:spcPts val="0"/>
              </a:spcBef>
              <a:buSzPct val="50000"/>
              <a:buChar char="o"/>
              <a:defRPr sz="1800" b="0">
                <a:solidFill>
                  <a:srgbClr val="0000CC"/>
                </a:solidFill>
              </a:defRPr>
            </a:pPr>
            <a:r>
              <a:t>What made the team successful?</a:t>
            </a:r>
          </a:p>
          <a:p>
            <a:pPr marL="742950" lvl="1" indent="-285750">
              <a:spcBef>
                <a:spcPts val="0"/>
              </a:spcBef>
              <a:buSzPct val="50000"/>
              <a:buChar char="o"/>
              <a:defRPr sz="1800" b="0">
                <a:solidFill>
                  <a:srgbClr val="0000CC"/>
                </a:solidFill>
              </a:defRPr>
            </a:pPr>
            <a:r>
              <a:t>How did you handle any disagreements within the team?</a:t>
            </a:r>
          </a:p>
          <a:p>
            <a:pPr marL="742950" lvl="1" indent="-285750">
              <a:spcBef>
                <a:spcPts val="0"/>
              </a:spcBef>
              <a:buSzPct val="50000"/>
              <a:buChar char="o"/>
              <a:defRPr sz="1800" b="0">
                <a:solidFill>
                  <a:srgbClr val="0000CC"/>
                </a:solidFill>
              </a:defRPr>
            </a:pPr>
            <a:r>
              <a:t>What were the results?</a:t>
            </a:r>
          </a:p>
          <a:p>
            <a:pPr marL="742950" lvl="1" indent="-285750">
              <a:spcBef>
                <a:spcPts val="0"/>
              </a:spcBef>
              <a:buSzPct val="50000"/>
              <a:buChar char="o"/>
              <a:defRPr sz="1800" b="0">
                <a:solidFill>
                  <a:srgbClr val="0000CC"/>
                </a:solidFill>
              </a:defRPr>
            </a:pPr>
            <a:r>
              <a:t>What did you learn from the experience? If you had to do it again what would you do differently?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68" name="Sample questions on Planning and Organizing"/>
          <p:cNvSpPr txBox="1">
            <a:spLocks noGrp="1"/>
          </p:cNvSpPr>
          <p:nvPr>
            <p:ph type="title" idx="4294967295"/>
          </p:nvPr>
        </p:nvSpPr>
        <p:spPr>
          <a:xfrm>
            <a:off x="457200" y="274637"/>
            <a:ext cx="8229600" cy="1143001"/>
          </a:xfrm>
          <a:prstGeom prst="rect">
            <a:avLst/>
          </a:prstGeom>
        </p:spPr>
        <p:txBody>
          <a:bodyPr>
            <a:normAutofit/>
          </a:bodyPr>
          <a:lstStyle/>
          <a:p>
            <a:pPr algn="ctr" defTabSz="859536">
              <a:defRPr sz="3384">
                <a:solidFill>
                  <a:srgbClr val="0000CC"/>
                </a:solidFill>
              </a:defRPr>
            </a:pPr>
            <a:r>
              <a:t>Sample questions on</a:t>
            </a:r>
            <a:br/>
            <a:r>
              <a:t>Planning and Organizing</a:t>
            </a:r>
          </a:p>
        </p:txBody>
      </p:sp>
      <p:sp>
        <p:nvSpPr>
          <p:cNvPr id="69" name="Tell us about a time you had to organize or plan a major event…"/>
          <p:cNvSpPr txBox="1">
            <a:spLocks noGrp="1"/>
          </p:cNvSpPr>
          <p:nvPr>
            <p:ph type="body" idx="4294967295"/>
          </p:nvPr>
        </p:nvSpPr>
        <p:spPr>
          <a:xfrm>
            <a:off x="457200" y="1981200"/>
            <a:ext cx="8229600" cy="4144963"/>
          </a:xfrm>
          <a:prstGeom prst="rect">
            <a:avLst/>
          </a:prstGeom>
        </p:spPr>
        <p:txBody>
          <a:bodyPr>
            <a:normAutofit/>
          </a:bodyPr>
          <a:lstStyle/>
          <a:p>
            <a:pPr>
              <a:buChar char="•"/>
              <a:defRPr b="0">
                <a:solidFill>
                  <a:srgbClr val="0000CC"/>
                </a:solidFill>
              </a:defRPr>
            </a:pPr>
            <a:r>
              <a:t>Tell us about a time you had to organize or plan a major event</a:t>
            </a:r>
            <a:endParaRPr sz="2600"/>
          </a:p>
          <a:p>
            <a:pPr marL="742950" lvl="1" indent="-285750">
              <a:spcBef>
                <a:spcPts val="0"/>
              </a:spcBef>
              <a:buSzPct val="50000"/>
              <a:buChar char="o"/>
              <a:defRPr sz="1800" b="0">
                <a:solidFill>
                  <a:srgbClr val="0000CC"/>
                </a:solidFill>
              </a:defRPr>
            </a:pPr>
            <a:r>
              <a:t>What was the nature of the event?</a:t>
            </a:r>
          </a:p>
          <a:p>
            <a:pPr marL="742950" lvl="1" indent="-285750">
              <a:spcBef>
                <a:spcPts val="0"/>
              </a:spcBef>
              <a:buSzPct val="50000"/>
              <a:buChar char="o"/>
              <a:defRPr sz="1800" b="0">
                <a:solidFill>
                  <a:srgbClr val="0000CC"/>
                </a:solidFill>
              </a:defRPr>
            </a:pPr>
            <a:r>
              <a:t>What was your role?</a:t>
            </a:r>
          </a:p>
          <a:p>
            <a:pPr marL="742950" lvl="1" indent="-285750">
              <a:spcBef>
                <a:spcPts val="0"/>
              </a:spcBef>
              <a:buSzPct val="50000"/>
              <a:buChar char="o"/>
              <a:defRPr sz="1800" b="0">
                <a:solidFill>
                  <a:srgbClr val="0000CC"/>
                </a:solidFill>
              </a:defRPr>
            </a:pPr>
            <a:r>
              <a:t>How did you plan and organize the different actions to  carry out?</a:t>
            </a:r>
          </a:p>
          <a:p>
            <a:pPr marL="742950" lvl="1" indent="-285750">
              <a:spcBef>
                <a:spcPts val="0"/>
              </a:spcBef>
              <a:buSzPct val="50000"/>
              <a:buChar char="o"/>
              <a:defRPr sz="1800" b="0">
                <a:solidFill>
                  <a:srgbClr val="0000CC"/>
                </a:solidFill>
              </a:defRPr>
            </a:pPr>
            <a:r>
              <a:t>How did the event turn out?</a:t>
            </a:r>
          </a:p>
          <a:p>
            <a:pPr marL="742950" lvl="1" indent="-285750">
              <a:spcBef>
                <a:spcPts val="0"/>
              </a:spcBef>
              <a:buSzPct val="50000"/>
              <a:buChar char="o"/>
              <a:defRPr sz="1800" b="0">
                <a:solidFill>
                  <a:srgbClr val="0000CC"/>
                </a:solidFill>
              </a:defRPr>
            </a:pPr>
            <a:r>
              <a:t>Reflecting back, what did you learn from the experience? If you had to do it again what would you do differently?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72" name="Sample questions on Planning and Organizing  (continued)"/>
          <p:cNvSpPr txBox="1">
            <a:spLocks noGrp="1"/>
          </p:cNvSpPr>
          <p:nvPr>
            <p:ph type="title" idx="4294967295"/>
          </p:nvPr>
        </p:nvSpPr>
        <p:spPr>
          <a:xfrm>
            <a:off x="457200" y="274637"/>
            <a:ext cx="8229600" cy="1143001"/>
          </a:xfrm>
          <a:prstGeom prst="rect">
            <a:avLst/>
          </a:prstGeom>
        </p:spPr>
        <p:txBody>
          <a:bodyPr>
            <a:normAutofit/>
          </a:bodyPr>
          <a:lstStyle/>
          <a:p>
            <a:pPr algn="ctr" defTabSz="704087">
              <a:defRPr sz="2772">
                <a:solidFill>
                  <a:srgbClr val="0000CC"/>
                </a:solidFill>
              </a:defRPr>
            </a:pPr>
            <a:r>
              <a:t>Sample questions on</a:t>
            </a:r>
            <a:br/>
            <a:r>
              <a:t>Planning and Organizing </a:t>
            </a:r>
            <a:br/>
            <a:r>
              <a:rPr sz="1232"/>
              <a:t>(continued)</a:t>
            </a:r>
          </a:p>
        </p:txBody>
      </p:sp>
      <p:sp>
        <p:nvSpPr>
          <p:cNvPr id="73" name="Tell us about a time where you had a number of demands being made on you at the same time? How did you handle it?…"/>
          <p:cNvSpPr txBox="1">
            <a:spLocks noGrp="1"/>
          </p:cNvSpPr>
          <p:nvPr>
            <p:ph type="body" idx="4294967295"/>
          </p:nvPr>
        </p:nvSpPr>
        <p:spPr>
          <a:xfrm>
            <a:off x="457200" y="1905000"/>
            <a:ext cx="8229600" cy="4221163"/>
          </a:xfrm>
          <a:prstGeom prst="rect">
            <a:avLst/>
          </a:prstGeom>
        </p:spPr>
        <p:txBody>
          <a:bodyPr>
            <a:normAutofit/>
          </a:bodyPr>
          <a:lstStyle/>
          <a:p>
            <a:pPr>
              <a:buChar char="•"/>
              <a:defRPr b="0">
                <a:solidFill>
                  <a:srgbClr val="0000CC"/>
                </a:solidFill>
              </a:defRPr>
            </a:pPr>
            <a:r>
              <a:rPr dirty="0"/>
              <a:t>Tell us about a time where you had </a:t>
            </a:r>
            <a:r>
              <a:rPr lang="en-US" dirty="0"/>
              <a:t>several</a:t>
            </a:r>
            <a:r>
              <a:rPr dirty="0"/>
              <a:t> demands being made on you at the same time? How did you handle it?</a:t>
            </a:r>
            <a:r>
              <a:rPr b="1" dirty="0"/>
              <a:t> </a:t>
            </a:r>
            <a:endParaRPr sz="2600" dirty="0"/>
          </a:p>
          <a:p>
            <a:pPr marL="742950" lvl="1" indent="-285750">
              <a:spcBef>
                <a:spcPts val="0"/>
              </a:spcBef>
              <a:buSzPct val="50000"/>
              <a:buChar char="o"/>
              <a:defRPr sz="1800" b="0">
                <a:solidFill>
                  <a:srgbClr val="0000CC"/>
                </a:solidFill>
              </a:defRPr>
            </a:pPr>
            <a:r>
              <a:rPr dirty="0"/>
              <a:t>What was the situation?</a:t>
            </a:r>
          </a:p>
          <a:p>
            <a:pPr marL="742950" lvl="1" indent="-285750">
              <a:spcBef>
                <a:spcPts val="0"/>
              </a:spcBef>
              <a:buSzPct val="50000"/>
              <a:buChar char="o"/>
              <a:defRPr sz="1800" b="0">
                <a:solidFill>
                  <a:srgbClr val="0000CC"/>
                </a:solidFill>
              </a:defRPr>
            </a:pPr>
            <a:r>
              <a:rPr dirty="0"/>
              <a:t>What was your role?</a:t>
            </a:r>
          </a:p>
          <a:p>
            <a:pPr marL="742950" lvl="1" indent="-285750">
              <a:spcBef>
                <a:spcPts val="0"/>
              </a:spcBef>
              <a:buSzPct val="50000"/>
              <a:buChar char="o"/>
              <a:defRPr sz="1800" b="0">
                <a:solidFill>
                  <a:srgbClr val="0000CC"/>
                </a:solidFill>
              </a:defRPr>
            </a:pPr>
            <a:r>
              <a:rPr dirty="0"/>
              <a:t>How did you plan and organize the different actions to  carry out?</a:t>
            </a:r>
          </a:p>
          <a:p>
            <a:pPr marL="742950" lvl="1" indent="-285750">
              <a:spcBef>
                <a:spcPts val="0"/>
              </a:spcBef>
              <a:buSzPct val="50000"/>
              <a:buChar char="o"/>
              <a:defRPr sz="1800" b="0">
                <a:solidFill>
                  <a:srgbClr val="0000CC"/>
                </a:solidFill>
              </a:defRPr>
            </a:pPr>
            <a:r>
              <a:rPr dirty="0"/>
              <a:t>What were the results?</a:t>
            </a:r>
          </a:p>
          <a:p>
            <a:pPr marL="742950" lvl="1" indent="-285750">
              <a:spcBef>
                <a:spcPts val="0"/>
              </a:spcBef>
              <a:buSzPct val="50000"/>
              <a:buChar char="o"/>
              <a:defRPr sz="1800" b="0">
                <a:solidFill>
                  <a:srgbClr val="0000CC"/>
                </a:solidFill>
              </a:defRPr>
            </a:pPr>
            <a:r>
              <a:rPr dirty="0"/>
              <a:t>What did you learn from the experience? If you had to do it again what would you do differently?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genda"/>
          <p:cNvSpPr txBox="1">
            <a:spLocks noGrp="1"/>
          </p:cNvSpPr>
          <p:nvPr>
            <p:ph type="title" idx="4294967295"/>
          </p:nvPr>
        </p:nvSpPr>
        <p:spPr>
          <a:xfrm>
            <a:off x="457200" y="274637"/>
            <a:ext cx="8229600" cy="1143001"/>
          </a:xfrm>
          <a:prstGeom prst="rect">
            <a:avLst/>
          </a:prstGeom>
        </p:spPr>
        <p:txBody>
          <a:bodyPr>
            <a:normAutofit/>
          </a:bodyPr>
          <a:lstStyle>
            <a:lvl1pPr algn="ctr">
              <a:defRPr>
                <a:solidFill>
                  <a:srgbClr val="0000CC"/>
                </a:solidFill>
              </a:defRPr>
            </a:lvl1pPr>
          </a:lstStyle>
          <a:p>
            <a:r>
              <a:t>Agenda</a:t>
            </a:r>
          </a:p>
        </p:txBody>
      </p:sp>
      <p:sp>
        <p:nvSpPr>
          <p:cNvPr id="29" name="Values and Competencies…"/>
          <p:cNvSpPr txBox="1">
            <a:spLocks noGrp="1"/>
          </p:cNvSpPr>
          <p:nvPr>
            <p:ph type="body" idx="4294967295"/>
          </p:nvPr>
        </p:nvSpPr>
        <p:spPr>
          <a:xfrm>
            <a:off x="457200" y="1600200"/>
            <a:ext cx="8229600" cy="4525963"/>
          </a:xfrm>
          <a:prstGeom prst="rect">
            <a:avLst/>
          </a:prstGeom>
        </p:spPr>
        <p:txBody>
          <a:bodyPr>
            <a:normAutofit/>
          </a:bodyPr>
          <a:lstStyle/>
          <a:p>
            <a:pPr marL="339470" indent="-339470" defTabSz="905255">
              <a:buChar char="•"/>
              <a:defRPr sz="2178">
                <a:solidFill>
                  <a:srgbClr val="0000CC"/>
                </a:solidFill>
              </a:defRPr>
            </a:pPr>
            <a:r>
              <a:t>Values and Competencies</a:t>
            </a:r>
          </a:p>
          <a:p>
            <a:pPr marL="339470" indent="-339470" defTabSz="905255">
              <a:buSzTx/>
              <a:buNone/>
              <a:defRPr sz="2178">
                <a:solidFill>
                  <a:srgbClr val="0000CC"/>
                </a:solidFill>
              </a:defRPr>
            </a:pPr>
            <a:endParaRPr/>
          </a:p>
          <a:p>
            <a:pPr marL="339470" indent="-339470" defTabSz="905255">
              <a:buChar char="•"/>
              <a:defRPr sz="2178">
                <a:solidFill>
                  <a:srgbClr val="0000CC"/>
                </a:solidFill>
              </a:defRPr>
            </a:pPr>
            <a:r>
              <a:t>Why Competency-based Interview</a:t>
            </a:r>
          </a:p>
          <a:p>
            <a:pPr marL="339470" indent="-339470" defTabSz="905255">
              <a:buChar char="•"/>
              <a:defRPr sz="2178">
                <a:solidFill>
                  <a:srgbClr val="0000CC"/>
                </a:solidFill>
              </a:defRPr>
            </a:pPr>
            <a:endParaRPr/>
          </a:p>
          <a:p>
            <a:pPr marL="339470" indent="-339470" defTabSz="905255">
              <a:buChar char="•"/>
              <a:defRPr sz="2178">
                <a:solidFill>
                  <a:srgbClr val="0000CC"/>
                </a:solidFill>
              </a:defRPr>
            </a:pPr>
            <a:r>
              <a:t>The CAR(L) Principle</a:t>
            </a:r>
          </a:p>
          <a:p>
            <a:pPr marL="339470" indent="-339470" defTabSz="905255">
              <a:buChar char="•"/>
              <a:defRPr sz="2178">
                <a:solidFill>
                  <a:srgbClr val="0000CC"/>
                </a:solidFill>
              </a:defRPr>
            </a:pPr>
            <a:endParaRPr/>
          </a:p>
          <a:p>
            <a:pPr marL="339470" indent="-339470" defTabSz="905255">
              <a:buChar char="•"/>
              <a:defRPr sz="2178">
                <a:solidFill>
                  <a:srgbClr val="0000CC"/>
                </a:solidFill>
              </a:defRPr>
            </a:pPr>
            <a:r>
              <a:t>How to Prepare for an Interview (Do’s and Don’ts)</a:t>
            </a:r>
          </a:p>
          <a:p>
            <a:pPr marL="339470" indent="-339470" defTabSz="905255">
              <a:buSzTx/>
              <a:buNone/>
              <a:defRPr sz="2178">
                <a:solidFill>
                  <a:srgbClr val="0000CC"/>
                </a:solidFill>
              </a:defRPr>
            </a:pPr>
            <a:endParaRPr/>
          </a:p>
          <a:p>
            <a:pPr marL="339470" indent="-339470" defTabSz="905255">
              <a:buChar char="•"/>
              <a:defRPr sz="2178">
                <a:solidFill>
                  <a:srgbClr val="0000CC"/>
                </a:solidFill>
              </a:defRPr>
            </a:pPr>
            <a:r>
              <a:t>Exercises (Teamwork, Planning &amp; Organization)</a:t>
            </a:r>
          </a:p>
          <a:p>
            <a:pPr marL="339470" indent="-339470" defTabSz="905255">
              <a:buSzTx/>
              <a:buNone/>
              <a:defRPr sz="2178">
                <a:solidFill>
                  <a:srgbClr val="0000CC"/>
                </a:solidFill>
              </a:defRPr>
            </a:pPr>
            <a:endParaRPr/>
          </a:p>
          <a:p>
            <a:pPr marL="339470" indent="-339470" defTabSz="905255">
              <a:buChar char="•"/>
              <a:defRPr sz="2178">
                <a:solidFill>
                  <a:srgbClr val="0000CC"/>
                </a:solidFill>
              </a:defRPr>
            </a:pPr>
            <a:r>
              <a:t>Additional resources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32" name="Values and Competencies"/>
          <p:cNvSpPr txBox="1">
            <a:spLocks noGrp="1"/>
          </p:cNvSpPr>
          <p:nvPr>
            <p:ph type="title" idx="4294967295"/>
          </p:nvPr>
        </p:nvSpPr>
        <p:spPr>
          <a:xfrm>
            <a:off x="457200" y="274637"/>
            <a:ext cx="8229600" cy="1143001"/>
          </a:xfrm>
          <a:prstGeom prst="rect">
            <a:avLst/>
          </a:prstGeom>
        </p:spPr>
        <p:txBody>
          <a:bodyPr>
            <a:normAutofit/>
          </a:bodyPr>
          <a:lstStyle/>
          <a:p>
            <a:pPr algn="ctr">
              <a:defRPr b="0"/>
            </a:pPr>
            <a:r>
              <a:rPr dirty="0"/>
              <a:t> </a:t>
            </a:r>
            <a:r>
              <a:rPr sz="4000" b="1" dirty="0">
                <a:solidFill>
                  <a:srgbClr val="0000CC"/>
                </a:solidFill>
              </a:rPr>
              <a:t>Values and Competencies</a:t>
            </a:r>
          </a:p>
        </p:txBody>
      </p:sp>
      <p:sp>
        <p:nvSpPr>
          <p:cNvPr id="33" name="Values:…"/>
          <p:cNvSpPr txBox="1">
            <a:spLocks noGrp="1"/>
          </p:cNvSpPr>
          <p:nvPr>
            <p:ph type="body" idx="4294967295"/>
          </p:nvPr>
        </p:nvSpPr>
        <p:spPr>
          <a:xfrm>
            <a:off x="457200" y="1600200"/>
            <a:ext cx="8229600" cy="4525963"/>
          </a:xfrm>
          <a:prstGeom prst="rect">
            <a:avLst/>
          </a:prstGeom>
        </p:spPr>
        <p:txBody>
          <a:bodyPr>
            <a:normAutofit/>
          </a:bodyPr>
          <a:lstStyle/>
          <a:p>
            <a:pPr>
              <a:buChar char="•"/>
              <a:defRPr sz="2100" b="0">
                <a:solidFill>
                  <a:srgbClr val="0000CC"/>
                </a:solidFill>
              </a:defRPr>
            </a:pPr>
            <a:r>
              <a:t>Values:</a:t>
            </a:r>
          </a:p>
          <a:p>
            <a:pPr marL="742950" lvl="1" indent="-285750">
              <a:spcBef>
                <a:spcPts val="0"/>
              </a:spcBef>
              <a:buSzPct val="50000"/>
              <a:buChar char="o"/>
              <a:defRPr sz="2400" b="0">
                <a:solidFill>
                  <a:srgbClr val="0000CC"/>
                </a:solidFill>
              </a:defRPr>
            </a:pPr>
            <a:r>
              <a:t>Shared principles and beliefs that underpin the organization’s work and guide actions and behaviours of staff</a:t>
            </a:r>
          </a:p>
          <a:p>
            <a:pPr marL="742950" lvl="1" indent="-285750">
              <a:spcBef>
                <a:spcPts val="0"/>
              </a:spcBef>
              <a:buSzPct val="50000"/>
              <a:buChar char="o"/>
              <a:defRPr sz="2100" b="0">
                <a:solidFill>
                  <a:srgbClr val="0000CC"/>
                </a:solidFill>
              </a:defRPr>
            </a:pPr>
            <a:endParaRPr/>
          </a:p>
          <a:p>
            <a:pPr>
              <a:buChar char="•"/>
              <a:defRPr sz="2100" b="0">
                <a:solidFill>
                  <a:srgbClr val="0000CC"/>
                </a:solidFill>
              </a:defRPr>
            </a:pPr>
            <a:r>
              <a:t>Competencies:</a:t>
            </a:r>
          </a:p>
          <a:p>
            <a:pPr marL="742950" lvl="1" indent="-285750">
              <a:spcBef>
                <a:spcPts val="0"/>
              </a:spcBef>
              <a:buSzPct val="50000"/>
              <a:buChar char="o"/>
              <a:defRPr sz="2400" b="0">
                <a:solidFill>
                  <a:srgbClr val="0000CC"/>
                </a:solidFill>
              </a:defRPr>
            </a:pPr>
            <a:r>
              <a:t>Skills, attributes and behaviours directly related to successful job performance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36" name="Values and Competencies (continued)"/>
          <p:cNvSpPr txBox="1">
            <a:spLocks noGrp="1"/>
          </p:cNvSpPr>
          <p:nvPr>
            <p:ph type="title" idx="4294967295"/>
          </p:nvPr>
        </p:nvSpPr>
        <p:spPr>
          <a:xfrm>
            <a:off x="457200" y="274637"/>
            <a:ext cx="8229600" cy="1143001"/>
          </a:xfrm>
          <a:prstGeom prst="rect">
            <a:avLst/>
          </a:prstGeom>
        </p:spPr>
        <p:txBody>
          <a:bodyPr>
            <a:normAutofit/>
          </a:bodyPr>
          <a:lstStyle/>
          <a:p>
            <a:pPr algn="ctr" defTabSz="859536">
              <a:defRPr sz="2256" b="0"/>
            </a:pPr>
            <a:r>
              <a:t> </a:t>
            </a:r>
            <a:r>
              <a:rPr sz="3384" b="1">
                <a:solidFill>
                  <a:srgbClr val="0000CC"/>
                </a:solidFill>
              </a:rPr>
              <a:t>Values and Competencies</a:t>
            </a:r>
            <a:br>
              <a:rPr sz="3384" b="1">
                <a:solidFill>
                  <a:srgbClr val="0000CC"/>
                </a:solidFill>
              </a:rPr>
            </a:br>
            <a:r>
              <a:rPr sz="3384" b="1">
                <a:solidFill>
                  <a:srgbClr val="0000CC"/>
                </a:solidFill>
              </a:rPr>
              <a:t>(continued)</a:t>
            </a:r>
          </a:p>
        </p:txBody>
      </p:sp>
      <p:graphicFrame>
        <p:nvGraphicFramePr>
          <p:cNvPr id="37" name="Table"/>
          <p:cNvGraphicFramePr/>
          <p:nvPr/>
        </p:nvGraphicFramePr>
        <p:xfrm>
          <a:off x="457200" y="1600200"/>
          <a:ext cx="8229599" cy="4364037"/>
        </p:xfrm>
        <a:graphic>
          <a:graphicData uri="http://schemas.openxmlformats.org/drawingml/2006/table">
            <a:tbl>
              <a:tblPr>
                <a:tableStyleId>{4C3C2611-4C71-4FC5-86AE-919BDF0F9419}</a:tableStyleId>
              </a:tblPr>
              <a:tblGrid>
                <a:gridCol w="2452687">
                  <a:extLst>
                    <a:ext uri="{9D8B030D-6E8A-4147-A177-3AD203B41FA5}">
                      <a16:colId xmlns:a16="http://schemas.microsoft.com/office/drawing/2014/main" val="20000"/>
                    </a:ext>
                  </a:extLst>
                </a:gridCol>
                <a:gridCol w="2611437">
                  <a:extLst>
                    <a:ext uri="{9D8B030D-6E8A-4147-A177-3AD203B41FA5}">
                      <a16:colId xmlns:a16="http://schemas.microsoft.com/office/drawing/2014/main" val="20001"/>
                    </a:ext>
                  </a:extLst>
                </a:gridCol>
                <a:gridCol w="3165475">
                  <a:extLst>
                    <a:ext uri="{9D8B030D-6E8A-4147-A177-3AD203B41FA5}">
                      <a16:colId xmlns:a16="http://schemas.microsoft.com/office/drawing/2014/main" val="20002"/>
                    </a:ext>
                  </a:extLst>
                </a:gridCol>
              </a:tblGrid>
              <a:tr h="762000">
                <a:tc>
                  <a:txBody>
                    <a:bodyPr/>
                    <a:lstStyle/>
                    <a:p>
                      <a:pPr algn="ctr">
                        <a:spcBef>
                          <a:spcPts val="400"/>
                        </a:spcBef>
                        <a:defRPr sz="1800" b="0"/>
                      </a:pPr>
                      <a:r>
                        <a:rPr>
                          <a:solidFill>
                            <a:srgbClr val="0000CC"/>
                          </a:solidFill>
                          <a:effectLst>
                            <a:outerShdw blurRad="12700" dist="25400" dir="2700000" rotWithShape="0">
                              <a:srgbClr val="DDDDDD"/>
                            </a:outerShdw>
                          </a:effectLst>
                          <a:sym typeface="Century Gothic"/>
                        </a:rPr>
                        <a:t>Core Values</a:t>
                      </a:r>
                    </a:p>
                  </a:txBody>
                  <a:tcPr marL="45670" marR="45670" marT="45670" marB="45670" horzOverflow="overflow">
                    <a:lnL w="28575">
                      <a:solidFill>
                        <a:srgbClr val="000000"/>
                      </a:solidFill>
                    </a:lnL>
                    <a:lnR w="12700">
                      <a:solidFill>
                        <a:srgbClr val="000000"/>
                      </a:solidFill>
                    </a:lnR>
                    <a:lnT w="28575">
                      <a:solidFill>
                        <a:srgbClr val="000000"/>
                      </a:solidFill>
                    </a:lnT>
                    <a:lnB w="12700">
                      <a:solidFill>
                        <a:srgbClr val="000000"/>
                      </a:solidFill>
                    </a:lnB>
                    <a:gradFill flip="none" rotWithShape="1">
                      <a:gsLst>
                        <a:gs pos="0">
                          <a:srgbClr val="FFFFFF"/>
                        </a:gs>
                        <a:gs pos="50000">
                          <a:srgbClr val="66FFFF"/>
                        </a:gs>
                        <a:gs pos="100000">
                          <a:srgbClr val="FFFFFF"/>
                        </a:gs>
                      </a:gsLst>
                      <a:lin ang="10800000" scaled="0"/>
                    </a:gradFill>
                  </a:tcPr>
                </a:tc>
                <a:tc>
                  <a:txBody>
                    <a:bodyPr/>
                    <a:lstStyle/>
                    <a:p>
                      <a:pPr algn="ctr">
                        <a:spcBef>
                          <a:spcPts val="400"/>
                        </a:spcBef>
                        <a:defRPr sz="1800" b="0">
                          <a:solidFill>
                            <a:srgbClr val="0000CC"/>
                          </a:solidFill>
                          <a:effectLst>
                            <a:outerShdw blurRad="12700" dist="25400" dir="2700000" rotWithShape="0">
                              <a:srgbClr val="DDDDDD"/>
                            </a:outerShdw>
                          </a:effectLst>
                          <a:sym typeface="Century Gothic"/>
                        </a:defRPr>
                      </a:pPr>
                      <a:r>
                        <a:t>Core </a:t>
                      </a:r>
                    </a:p>
                    <a:p>
                      <a:pPr algn="ctr">
                        <a:spcBef>
                          <a:spcPts val="400"/>
                        </a:spcBef>
                        <a:defRPr sz="1800" b="0">
                          <a:solidFill>
                            <a:srgbClr val="0000CC"/>
                          </a:solidFill>
                          <a:effectLst>
                            <a:outerShdw blurRad="12700" dist="25400" dir="2700000" rotWithShape="0">
                              <a:srgbClr val="DDDDDD"/>
                            </a:outerShdw>
                          </a:effectLst>
                          <a:sym typeface="Century Gothic"/>
                        </a:defRPr>
                      </a:pPr>
                      <a:r>
                        <a:t>Competencies</a:t>
                      </a:r>
                    </a:p>
                  </a:txBody>
                  <a:tcPr marL="45670" marR="45670" marT="45670" marB="45670" horzOverflow="overflow">
                    <a:lnL w="12700">
                      <a:solidFill>
                        <a:srgbClr val="000000"/>
                      </a:solidFill>
                    </a:lnL>
                    <a:lnR w="12700">
                      <a:solidFill>
                        <a:srgbClr val="000000"/>
                      </a:solidFill>
                    </a:lnR>
                    <a:lnT w="28575">
                      <a:solidFill>
                        <a:srgbClr val="000000"/>
                      </a:solidFill>
                    </a:lnT>
                    <a:lnB w="12700">
                      <a:solidFill>
                        <a:srgbClr val="000000"/>
                      </a:solidFill>
                    </a:lnB>
                    <a:gradFill flip="none" rotWithShape="1">
                      <a:gsLst>
                        <a:gs pos="0">
                          <a:srgbClr val="FFFFFF"/>
                        </a:gs>
                        <a:gs pos="50000">
                          <a:srgbClr val="66FFFF"/>
                        </a:gs>
                        <a:gs pos="100000">
                          <a:srgbClr val="FFFFFF"/>
                        </a:gs>
                      </a:gsLst>
                      <a:lin ang="10800000" scaled="0"/>
                    </a:gradFill>
                  </a:tcPr>
                </a:tc>
                <a:tc>
                  <a:txBody>
                    <a:bodyPr/>
                    <a:lstStyle/>
                    <a:p>
                      <a:pPr algn="ctr">
                        <a:spcBef>
                          <a:spcPts val="400"/>
                        </a:spcBef>
                        <a:defRPr sz="1800" b="0">
                          <a:solidFill>
                            <a:srgbClr val="0000CC"/>
                          </a:solidFill>
                          <a:effectLst>
                            <a:outerShdw blurRad="12700" dist="25400" dir="2700000" rotWithShape="0">
                              <a:srgbClr val="DDDDDD"/>
                            </a:outerShdw>
                          </a:effectLst>
                          <a:sym typeface="Century Gothic"/>
                        </a:defRPr>
                      </a:pPr>
                      <a:r>
                        <a:t>Managerial </a:t>
                      </a:r>
                    </a:p>
                    <a:p>
                      <a:pPr algn="ctr">
                        <a:spcBef>
                          <a:spcPts val="400"/>
                        </a:spcBef>
                        <a:defRPr sz="1800" b="0">
                          <a:solidFill>
                            <a:srgbClr val="0000CC"/>
                          </a:solidFill>
                          <a:effectLst>
                            <a:outerShdw blurRad="12700" dist="25400" dir="2700000" rotWithShape="0">
                              <a:srgbClr val="DDDDDD"/>
                            </a:outerShdw>
                          </a:effectLst>
                          <a:sym typeface="Century Gothic"/>
                        </a:defRPr>
                      </a:pPr>
                      <a:r>
                        <a:t>Competencies</a:t>
                      </a:r>
                    </a:p>
                  </a:txBody>
                  <a:tcPr marL="45670" marR="45670" marT="45670" marB="45670" horzOverflow="overflow">
                    <a:lnL w="12700">
                      <a:solidFill>
                        <a:srgbClr val="000000"/>
                      </a:solidFill>
                    </a:lnL>
                    <a:lnR w="28575">
                      <a:solidFill>
                        <a:srgbClr val="000000"/>
                      </a:solidFill>
                    </a:lnR>
                    <a:lnT w="28575">
                      <a:solidFill>
                        <a:srgbClr val="000000"/>
                      </a:solidFill>
                    </a:lnT>
                    <a:lnB w="12700">
                      <a:solidFill>
                        <a:srgbClr val="000000"/>
                      </a:solidFill>
                    </a:lnB>
                    <a:gradFill flip="none" rotWithShape="1">
                      <a:gsLst>
                        <a:gs pos="0">
                          <a:srgbClr val="FFFFFF"/>
                        </a:gs>
                        <a:gs pos="50000">
                          <a:srgbClr val="66FFFF"/>
                        </a:gs>
                        <a:gs pos="100000">
                          <a:srgbClr val="FFFFFF"/>
                        </a:gs>
                      </a:gsLst>
                      <a:lin ang="10800000" scaled="0"/>
                    </a:gradFill>
                  </a:tcPr>
                </a:tc>
                <a:extLst>
                  <a:ext uri="{0D108BD9-81ED-4DB2-BD59-A6C34878D82A}">
                    <a16:rowId xmlns:a16="http://schemas.microsoft.com/office/drawing/2014/main" val="10000"/>
                  </a:ext>
                </a:extLst>
              </a:tr>
              <a:tr h="3602037">
                <a:tc>
                  <a:txBody>
                    <a:bodyPr/>
                    <a:lstStyle/>
                    <a:p>
                      <a:pPr marL="742950" lvl="1" indent="-285750" algn="l">
                        <a:spcBef>
                          <a:spcPts val="300"/>
                        </a:spcBef>
                        <a:buSzPct val="100000"/>
                        <a:buChar char="o"/>
                        <a:defRPr sz="1600">
                          <a:solidFill>
                            <a:srgbClr val="0000CC"/>
                          </a:solidFill>
                          <a:sym typeface="Century Gothic"/>
                        </a:defRPr>
                      </a:pPr>
                      <a:r>
                        <a:t> </a:t>
                      </a:r>
                      <a:r>
                        <a:rPr b="0"/>
                        <a:t>Integrity</a:t>
                      </a:r>
                    </a:p>
                    <a:p>
                      <a:pPr marL="742950" lvl="1" indent="-285750" algn="l">
                        <a:spcBef>
                          <a:spcPts val="300"/>
                        </a:spcBef>
                        <a:buSzPct val="100000"/>
                        <a:buChar char="o"/>
                        <a:defRPr sz="1600" b="0">
                          <a:solidFill>
                            <a:srgbClr val="0000CC"/>
                          </a:solidFill>
                          <a:sym typeface="Century Gothic"/>
                        </a:defRPr>
                      </a:pPr>
                      <a:r>
                        <a:t> Professionalism</a:t>
                      </a:r>
                    </a:p>
                    <a:p>
                      <a:pPr marL="742950" lvl="1" indent="-285750" algn="l">
                        <a:spcBef>
                          <a:spcPts val="300"/>
                        </a:spcBef>
                        <a:buSzPct val="100000"/>
                        <a:buChar char="o"/>
                        <a:defRPr sz="1600" b="0">
                          <a:solidFill>
                            <a:srgbClr val="0000CC"/>
                          </a:solidFill>
                          <a:sym typeface="Century Gothic"/>
                        </a:defRPr>
                      </a:pPr>
                      <a:r>
                        <a:t> Respect for       Diversity</a:t>
                      </a:r>
                    </a:p>
                  </a:txBody>
                  <a:tcPr marL="45670" marR="45670" marT="45670" marB="4567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marL="742950" lvl="1" indent="-285750" algn="l">
                        <a:spcBef>
                          <a:spcPts val="300"/>
                        </a:spcBef>
                        <a:buSzPct val="100000"/>
                        <a:buChar char="o"/>
                        <a:defRPr sz="1600" b="0">
                          <a:solidFill>
                            <a:srgbClr val="0000CC"/>
                          </a:solidFill>
                          <a:sym typeface="Century Gothic"/>
                        </a:defRPr>
                      </a:pPr>
                      <a:r>
                        <a:t>Communication</a:t>
                      </a:r>
                    </a:p>
                    <a:p>
                      <a:pPr marL="742950" lvl="1" indent="-285750" algn="l">
                        <a:spcBef>
                          <a:spcPts val="300"/>
                        </a:spcBef>
                        <a:buSzPct val="100000"/>
                        <a:buChar char="o"/>
                        <a:defRPr sz="1600" b="0">
                          <a:solidFill>
                            <a:srgbClr val="0000CC"/>
                          </a:solidFill>
                          <a:sym typeface="Century Gothic"/>
                        </a:defRPr>
                      </a:pPr>
                      <a:r>
                        <a:t>Teamwork</a:t>
                      </a:r>
                    </a:p>
                    <a:p>
                      <a:pPr marL="742950" lvl="1" indent="-285750" algn="l">
                        <a:spcBef>
                          <a:spcPts val="300"/>
                        </a:spcBef>
                        <a:buSzPct val="100000"/>
                        <a:buChar char="o"/>
                        <a:defRPr sz="1600" b="0">
                          <a:solidFill>
                            <a:srgbClr val="0000CC"/>
                          </a:solidFill>
                          <a:sym typeface="Century Gothic"/>
                        </a:defRPr>
                      </a:pPr>
                      <a:r>
                        <a:t>Planning and Organizing</a:t>
                      </a:r>
                    </a:p>
                    <a:p>
                      <a:pPr marL="742950" lvl="1" indent="-285750" algn="l">
                        <a:spcBef>
                          <a:spcPts val="300"/>
                        </a:spcBef>
                        <a:buSzPct val="100000"/>
                        <a:buChar char="o"/>
                        <a:defRPr sz="1600" b="0">
                          <a:solidFill>
                            <a:srgbClr val="0000CC"/>
                          </a:solidFill>
                          <a:sym typeface="Century Gothic"/>
                        </a:defRPr>
                      </a:pPr>
                      <a:r>
                        <a:t>Accountability</a:t>
                      </a:r>
                    </a:p>
                    <a:p>
                      <a:pPr marL="742950" lvl="1" indent="-285750" algn="l">
                        <a:spcBef>
                          <a:spcPts val="300"/>
                        </a:spcBef>
                        <a:buSzPct val="100000"/>
                        <a:buChar char="o"/>
                        <a:defRPr sz="1600" b="0">
                          <a:solidFill>
                            <a:srgbClr val="0000CC"/>
                          </a:solidFill>
                          <a:sym typeface="Century Gothic"/>
                        </a:defRPr>
                      </a:pPr>
                      <a:r>
                        <a:t>Creativity</a:t>
                      </a:r>
                    </a:p>
                    <a:p>
                      <a:pPr marL="742950" lvl="1" indent="-285750" algn="l">
                        <a:spcBef>
                          <a:spcPts val="300"/>
                        </a:spcBef>
                        <a:buSzPct val="100000"/>
                        <a:buChar char="o"/>
                        <a:defRPr sz="1600" b="0">
                          <a:solidFill>
                            <a:srgbClr val="0000CC"/>
                          </a:solidFill>
                          <a:sym typeface="Century Gothic"/>
                        </a:defRPr>
                      </a:pPr>
                      <a:r>
                        <a:t>Client Orientation</a:t>
                      </a:r>
                    </a:p>
                    <a:p>
                      <a:pPr marL="742950" lvl="1" indent="-285750" algn="l">
                        <a:spcBef>
                          <a:spcPts val="300"/>
                        </a:spcBef>
                        <a:buSzPct val="100000"/>
                        <a:buChar char="o"/>
                        <a:defRPr sz="1600" b="0">
                          <a:solidFill>
                            <a:srgbClr val="0000CC"/>
                          </a:solidFill>
                          <a:sym typeface="Century Gothic"/>
                        </a:defRPr>
                      </a:pPr>
                      <a:r>
                        <a:t>Commitment to Continuous Learning</a:t>
                      </a:r>
                    </a:p>
                    <a:p>
                      <a:pPr marL="742950" lvl="1" indent="-285750" algn="l">
                        <a:spcBef>
                          <a:spcPts val="300"/>
                        </a:spcBef>
                        <a:buSzPct val="100000"/>
                        <a:buChar char="o"/>
                        <a:defRPr sz="1600" b="0">
                          <a:solidFill>
                            <a:srgbClr val="0000CC"/>
                          </a:solidFill>
                          <a:sym typeface="Century Gothic"/>
                        </a:defRPr>
                      </a:pPr>
                      <a:r>
                        <a:t>Technological Awareness</a:t>
                      </a:r>
                    </a:p>
                  </a:txBody>
                  <a:tcPr marL="45670" marR="45670" marT="45670" marB="4567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marL="742950" lvl="1" indent="-285750" algn="l">
                        <a:spcBef>
                          <a:spcPts val="300"/>
                        </a:spcBef>
                        <a:buSzPct val="100000"/>
                        <a:buChar char="o"/>
                        <a:defRPr sz="1600" b="0">
                          <a:solidFill>
                            <a:srgbClr val="0000CC"/>
                          </a:solidFill>
                          <a:sym typeface="Century Gothic"/>
                        </a:defRPr>
                      </a:pPr>
                      <a:r>
                        <a:t>Vision</a:t>
                      </a:r>
                    </a:p>
                    <a:p>
                      <a:pPr marL="742950" lvl="1" indent="-285750" algn="l">
                        <a:spcBef>
                          <a:spcPts val="300"/>
                        </a:spcBef>
                        <a:buSzPct val="100000"/>
                        <a:buChar char="o"/>
                        <a:defRPr sz="1600" b="0">
                          <a:solidFill>
                            <a:srgbClr val="0000CC"/>
                          </a:solidFill>
                          <a:sym typeface="Century Gothic"/>
                        </a:defRPr>
                      </a:pPr>
                      <a:r>
                        <a:t>Leadership</a:t>
                      </a:r>
                    </a:p>
                    <a:p>
                      <a:pPr marL="742950" lvl="1" indent="-285750" algn="l">
                        <a:spcBef>
                          <a:spcPts val="300"/>
                        </a:spcBef>
                        <a:buSzPct val="100000"/>
                        <a:buChar char="o"/>
                        <a:defRPr sz="1600" b="0">
                          <a:solidFill>
                            <a:srgbClr val="0000CC"/>
                          </a:solidFill>
                          <a:sym typeface="Century Gothic"/>
                        </a:defRPr>
                      </a:pPr>
                      <a:r>
                        <a:t>Empowering Others</a:t>
                      </a:r>
                    </a:p>
                    <a:p>
                      <a:pPr marL="742950" lvl="1" indent="-285750" algn="l">
                        <a:spcBef>
                          <a:spcPts val="300"/>
                        </a:spcBef>
                        <a:buSzPct val="100000"/>
                        <a:buChar char="o"/>
                        <a:defRPr sz="1600" b="0">
                          <a:solidFill>
                            <a:srgbClr val="0000CC"/>
                          </a:solidFill>
                          <a:sym typeface="Century Gothic"/>
                        </a:defRPr>
                      </a:pPr>
                      <a:r>
                        <a:t>Managing Performance</a:t>
                      </a:r>
                    </a:p>
                    <a:p>
                      <a:pPr marL="742950" lvl="1" indent="-285750" algn="l">
                        <a:spcBef>
                          <a:spcPts val="300"/>
                        </a:spcBef>
                        <a:buSzPct val="100000"/>
                        <a:buChar char="o"/>
                        <a:defRPr sz="1600" b="0">
                          <a:solidFill>
                            <a:srgbClr val="0000CC"/>
                          </a:solidFill>
                          <a:sym typeface="Century Gothic"/>
                        </a:defRPr>
                      </a:pPr>
                      <a:r>
                        <a:t>Building Trust</a:t>
                      </a:r>
                    </a:p>
                    <a:p>
                      <a:pPr marL="742950" lvl="1" indent="-285750" algn="l">
                        <a:spcBef>
                          <a:spcPts val="300"/>
                        </a:spcBef>
                        <a:buSzPct val="100000"/>
                        <a:buChar char="o"/>
                        <a:defRPr sz="1600" b="0">
                          <a:solidFill>
                            <a:srgbClr val="0000CC"/>
                          </a:solidFill>
                          <a:sym typeface="Century Gothic"/>
                        </a:defRPr>
                      </a:pPr>
                      <a:r>
                        <a:t>Judgement and Decision-making</a:t>
                      </a:r>
                    </a:p>
                  </a:txBody>
                  <a:tcPr marL="45670" marR="45670" marT="45670" marB="4567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40" name="Why competency-based interviews (CBI)?"/>
          <p:cNvSpPr txBox="1">
            <a:spLocks noGrp="1"/>
          </p:cNvSpPr>
          <p:nvPr>
            <p:ph type="title" idx="4294967295"/>
          </p:nvPr>
        </p:nvSpPr>
        <p:spPr>
          <a:xfrm>
            <a:off x="457200" y="274637"/>
            <a:ext cx="8229600" cy="1143001"/>
          </a:xfrm>
          <a:prstGeom prst="rect">
            <a:avLst/>
          </a:prstGeom>
        </p:spPr>
        <p:txBody>
          <a:bodyPr>
            <a:normAutofit/>
          </a:bodyPr>
          <a:lstStyle/>
          <a:p>
            <a:pPr>
              <a:defRPr b="0"/>
            </a:pPr>
            <a:r>
              <a:t>  </a:t>
            </a:r>
            <a:r>
              <a:rPr sz="2800" b="1">
                <a:solidFill>
                  <a:srgbClr val="0000CC"/>
                </a:solidFill>
              </a:rPr>
              <a:t>Why competency-based interviews (CBI)?</a:t>
            </a:r>
          </a:p>
        </p:txBody>
      </p:sp>
      <p:sp>
        <p:nvSpPr>
          <p:cNvPr id="41" name="Competencies are forward-looking; they describe skills and attributes that staff and managers need to build human capital and meet future challenges…"/>
          <p:cNvSpPr txBox="1">
            <a:spLocks noGrp="1"/>
          </p:cNvSpPr>
          <p:nvPr>
            <p:ph type="body" idx="4294967295"/>
          </p:nvPr>
        </p:nvSpPr>
        <p:spPr>
          <a:xfrm>
            <a:off x="457200" y="1600200"/>
            <a:ext cx="8229600" cy="4525963"/>
          </a:xfrm>
          <a:prstGeom prst="rect">
            <a:avLst/>
          </a:prstGeom>
        </p:spPr>
        <p:txBody>
          <a:bodyPr>
            <a:normAutofit/>
          </a:bodyPr>
          <a:lstStyle/>
          <a:p>
            <a:pPr>
              <a:lnSpc>
                <a:spcPct val="90000"/>
              </a:lnSpc>
              <a:spcBef>
                <a:spcPts val="400"/>
              </a:spcBef>
              <a:buChar char="•"/>
              <a:defRPr sz="2000" b="0">
                <a:solidFill>
                  <a:srgbClr val="0000CC"/>
                </a:solidFill>
              </a:defRPr>
            </a:pPr>
            <a:r>
              <a:t>Competencies are forward-looking; they describe skills and attributes that staff and managers need to build human capital and meet future challenges</a:t>
            </a:r>
          </a:p>
          <a:p>
            <a:pPr>
              <a:lnSpc>
                <a:spcPct val="90000"/>
              </a:lnSpc>
              <a:spcBef>
                <a:spcPts val="400"/>
              </a:spcBef>
              <a:buChar char="•"/>
              <a:defRPr sz="2000" b="0">
                <a:solidFill>
                  <a:srgbClr val="0000CC"/>
                </a:solidFill>
              </a:defRPr>
            </a:pPr>
            <a:r>
              <a:t>Competencies help organizations clarify expectations and define future development needs</a:t>
            </a:r>
          </a:p>
          <a:p>
            <a:pPr>
              <a:lnSpc>
                <a:spcPct val="90000"/>
              </a:lnSpc>
              <a:spcBef>
                <a:spcPts val="400"/>
              </a:spcBef>
              <a:buChar char="•"/>
              <a:defRPr sz="2000" b="0">
                <a:solidFill>
                  <a:srgbClr val="0000CC"/>
                </a:solidFill>
              </a:defRPr>
            </a:pPr>
            <a:r>
              <a:t>CBI questions ask about past professional experiences that can demonstrate that the applicant is competent</a:t>
            </a:r>
          </a:p>
          <a:p>
            <a:pPr>
              <a:lnSpc>
                <a:spcPct val="90000"/>
              </a:lnSpc>
              <a:spcBef>
                <a:spcPts val="400"/>
              </a:spcBef>
              <a:buChar char="•"/>
              <a:defRPr sz="2000" b="0">
                <a:solidFill>
                  <a:srgbClr val="0000CC"/>
                </a:solidFill>
              </a:defRPr>
            </a:pPr>
            <a:r>
              <a:t>The theory is that if you can demonstrate that you have done it in the past or have learned from the past, chances are that you will be able to do it in the future</a:t>
            </a:r>
          </a:p>
          <a:p>
            <a:pPr>
              <a:lnSpc>
                <a:spcPct val="90000"/>
              </a:lnSpc>
              <a:spcBef>
                <a:spcPts val="400"/>
              </a:spcBef>
              <a:buChar char="•"/>
              <a:defRPr sz="2000" b="0">
                <a:solidFill>
                  <a:srgbClr val="0000CC"/>
                </a:solidFill>
              </a:defRPr>
            </a:pPr>
            <a:r>
              <a:t>When assessing the applicants’ responses, panels will ascertain the depth and complexity of the responses given by applicants</a:t>
            </a:r>
          </a:p>
          <a:p>
            <a:pPr>
              <a:lnSpc>
                <a:spcPct val="90000"/>
              </a:lnSpc>
              <a:spcBef>
                <a:spcPts val="400"/>
              </a:spcBef>
              <a:buChar char="•"/>
              <a:defRPr sz="2000" b="0">
                <a:solidFill>
                  <a:srgbClr val="0000CC"/>
                </a:solidFill>
              </a:defRPr>
            </a:pPr>
            <a:r>
              <a:t>CBI is sometimes referred to as behavioral or situational interviewing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46" name="CAR (L) Principle"/>
          <p:cNvSpPr txBox="1">
            <a:spLocks noGrp="1"/>
          </p:cNvSpPr>
          <p:nvPr>
            <p:ph type="title" idx="4294967295"/>
          </p:nvPr>
        </p:nvSpPr>
        <p:spPr>
          <a:xfrm>
            <a:off x="457200" y="274637"/>
            <a:ext cx="8229600" cy="1143001"/>
          </a:xfrm>
          <a:prstGeom prst="rect">
            <a:avLst/>
          </a:prstGeom>
        </p:spPr>
        <p:txBody>
          <a:bodyPr>
            <a:normAutofit/>
          </a:bodyPr>
          <a:lstStyle/>
          <a:p>
            <a:pPr algn="ctr">
              <a:defRPr sz="4000" b="0"/>
            </a:pPr>
            <a:r>
              <a:t>  </a:t>
            </a:r>
            <a:r>
              <a:rPr b="1">
                <a:solidFill>
                  <a:srgbClr val="0000CC"/>
                </a:solidFill>
              </a:rPr>
              <a:t>CAR (L) Principle</a:t>
            </a:r>
          </a:p>
        </p:txBody>
      </p:sp>
      <p:sp>
        <p:nvSpPr>
          <p:cNvPr id="47" name="Context:…"/>
          <p:cNvSpPr txBox="1">
            <a:spLocks noGrp="1"/>
          </p:cNvSpPr>
          <p:nvPr>
            <p:ph type="body" idx="4294967295"/>
          </p:nvPr>
        </p:nvSpPr>
        <p:spPr>
          <a:xfrm>
            <a:off x="457200" y="1600200"/>
            <a:ext cx="8229600" cy="4525963"/>
          </a:xfrm>
          <a:prstGeom prst="rect">
            <a:avLst/>
          </a:prstGeom>
        </p:spPr>
        <p:txBody>
          <a:bodyPr>
            <a:normAutofit/>
          </a:bodyPr>
          <a:lstStyle/>
          <a:p>
            <a:pPr>
              <a:lnSpc>
                <a:spcPct val="80000"/>
              </a:lnSpc>
              <a:spcBef>
                <a:spcPts val="400"/>
              </a:spcBef>
              <a:buChar char="•"/>
              <a:defRPr sz="1700">
                <a:solidFill>
                  <a:srgbClr val="0000CC"/>
                </a:solidFill>
              </a:defRPr>
            </a:pPr>
            <a:r>
              <a:t>C</a:t>
            </a:r>
            <a:r>
              <a:rPr b="0"/>
              <a:t>ontext:</a:t>
            </a:r>
          </a:p>
          <a:p>
            <a:pPr marL="742950" lvl="1" indent="-285750">
              <a:lnSpc>
                <a:spcPct val="80000"/>
              </a:lnSpc>
              <a:spcBef>
                <a:spcPts val="0"/>
              </a:spcBef>
              <a:buSzPct val="50000"/>
              <a:buChar char="o"/>
              <a:defRPr sz="1800" b="0">
                <a:solidFill>
                  <a:srgbClr val="0000CC"/>
                </a:solidFill>
              </a:defRPr>
            </a:pPr>
            <a:r>
              <a:t>You will be expected to give an overview of the situation: what the situation was about, how you first got involved, what were the key events and the time frame</a:t>
            </a:r>
          </a:p>
          <a:p>
            <a:pPr>
              <a:lnSpc>
                <a:spcPct val="80000"/>
              </a:lnSpc>
              <a:buChar char="•"/>
              <a:defRPr sz="1700" b="0">
                <a:solidFill>
                  <a:srgbClr val="0000CC"/>
                </a:solidFill>
              </a:defRPr>
            </a:pPr>
            <a:endParaRPr/>
          </a:p>
          <a:p>
            <a:pPr>
              <a:lnSpc>
                <a:spcPct val="80000"/>
              </a:lnSpc>
              <a:spcBef>
                <a:spcPts val="400"/>
              </a:spcBef>
              <a:buChar char="•"/>
              <a:defRPr sz="1700">
                <a:solidFill>
                  <a:srgbClr val="0000CC"/>
                </a:solidFill>
              </a:defRPr>
            </a:pPr>
            <a:r>
              <a:t>A</a:t>
            </a:r>
            <a:r>
              <a:rPr b="0"/>
              <a:t>ctions</a:t>
            </a:r>
          </a:p>
          <a:p>
            <a:pPr marL="742950" lvl="1" indent="-285750">
              <a:lnSpc>
                <a:spcPct val="80000"/>
              </a:lnSpc>
              <a:spcBef>
                <a:spcPts val="0"/>
              </a:spcBef>
              <a:buSzPct val="50000"/>
              <a:buChar char="o"/>
              <a:defRPr sz="1800" b="0">
                <a:solidFill>
                  <a:srgbClr val="0000CC"/>
                </a:solidFill>
              </a:defRPr>
            </a:pPr>
            <a:r>
              <a:t>You will be expected to cover significant events, specific instances, that were clearly attributable to you rather than the team</a:t>
            </a:r>
          </a:p>
          <a:p>
            <a:pPr>
              <a:lnSpc>
                <a:spcPct val="80000"/>
              </a:lnSpc>
              <a:buChar char="•"/>
              <a:defRPr sz="1700" b="0">
                <a:solidFill>
                  <a:srgbClr val="0000CC"/>
                </a:solidFill>
              </a:defRPr>
            </a:pPr>
            <a:endParaRPr/>
          </a:p>
          <a:p>
            <a:pPr>
              <a:lnSpc>
                <a:spcPct val="80000"/>
              </a:lnSpc>
              <a:spcBef>
                <a:spcPts val="400"/>
              </a:spcBef>
              <a:buChar char="•"/>
              <a:defRPr sz="1700">
                <a:solidFill>
                  <a:srgbClr val="0000CC"/>
                </a:solidFill>
              </a:defRPr>
            </a:pPr>
            <a:r>
              <a:t>R</a:t>
            </a:r>
            <a:r>
              <a:rPr b="0"/>
              <a:t>esults</a:t>
            </a:r>
          </a:p>
          <a:p>
            <a:pPr marL="742950" lvl="1" indent="-285750">
              <a:lnSpc>
                <a:spcPct val="80000"/>
              </a:lnSpc>
              <a:spcBef>
                <a:spcPts val="0"/>
              </a:spcBef>
              <a:buSzPct val="50000"/>
              <a:buChar char="o"/>
              <a:defRPr sz="1800" b="0">
                <a:solidFill>
                  <a:srgbClr val="0000CC"/>
                </a:solidFill>
              </a:defRPr>
            </a:pPr>
            <a:r>
              <a:t>What was the outcome, impact or results of your actions: You may be asked questions such as “how did it turn out”? “What was the final result?”</a:t>
            </a:r>
          </a:p>
          <a:p>
            <a:pPr>
              <a:lnSpc>
                <a:spcPct val="80000"/>
              </a:lnSpc>
              <a:buChar char="•"/>
              <a:defRPr sz="1700" b="0">
                <a:solidFill>
                  <a:srgbClr val="0000CC"/>
                </a:solidFill>
              </a:defRPr>
            </a:pPr>
            <a:endParaRPr/>
          </a:p>
          <a:p>
            <a:pPr>
              <a:lnSpc>
                <a:spcPct val="80000"/>
              </a:lnSpc>
              <a:spcBef>
                <a:spcPts val="400"/>
              </a:spcBef>
              <a:buChar char="•"/>
              <a:defRPr sz="1700">
                <a:solidFill>
                  <a:srgbClr val="0000CC"/>
                </a:solidFill>
              </a:defRPr>
            </a:pPr>
            <a:r>
              <a:t>L</a:t>
            </a:r>
            <a:r>
              <a:rPr b="0"/>
              <a:t>earning</a:t>
            </a:r>
          </a:p>
          <a:p>
            <a:pPr marL="742950" lvl="1" indent="-285750">
              <a:lnSpc>
                <a:spcPct val="80000"/>
              </a:lnSpc>
              <a:spcBef>
                <a:spcPts val="0"/>
              </a:spcBef>
              <a:buSzPct val="50000"/>
              <a:buChar char="o"/>
              <a:defRPr sz="1800" b="0">
                <a:solidFill>
                  <a:srgbClr val="0000CC"/>
                </a:solidFill>
              </a:defRPr>
            </a:pPr>
            <a:r>
              <a:t>What did you learn from this experience?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50" name="Prepare for the interview"/>
          <p:cNvSpPr txBox="1">
            <a:spLocks noGrp="1"/>
          </p:cNvSpPr>
          <p:nvPr>
            <p:ph type="title" idx="4294967295"/>
          </p:nvPr>
        </p:nvSpPr>
        <p:spPr>
          <a:xfrm>
            <a:off x="457200" y="-1"/>
            <a:ext cx="8229600" cy="1143002"/>
          </a:xfrm>
          <a:prstGeom prst="rect">
            <a:avLst/>
          </a:prstGeom>
        </p:spPr>
        <p:txBody>
          <a:bodyPr>
            <a:normAutofit/>
          </a:bodyPr>
          <a:lstStyle/>
          <a:p>
            <a:pPr algn="ctr">
              <a:defRPr b="0">
                <a:solidFill>
                  <a:schemeClr val="accent2"/>
                </a:solidFill>
              </a:defRPr>
            </a:pPr>
            <a:r>
              <a:t> </a:t>
            </a:r>
            <a:r>
              <a:rPr sz="4000"/>
              <a:t>Prepare for the interview</a:t>
            </a:r>
          </a:p>
        </p:txBody>
      </p:sp>
      <p:sp>
        <p:nvSpPr>
          <p:cNvPr id="51" name="Preparing for the interview:…"/>
          <p:cNvSpPr txBox="1">
            <a:spLocks noGrp="1"/>
          </p:cNvSpPr>
          <p:nvPr>
            <p:ph type="body" idx="4294967295"/>
          </p:nvPr>
        </p:nvSpPr>
        <p:spPr>
          <a:xfrm>
            <a:off x="457200" y="990600"/>
            <a:ext cx="8229600" cy="5334000"/>
          </a:xfrm>
          <a:prstGeom prst="rect">
            <a:avLst/>
          </a:prstGeom>
        </p:spPr>
        <p:txBody>
          <a:bodyPr>
            <a:normAutofit/>
          </a:bodyPr>
          <a:lstStyle/>
          <a:p>
            <a:pPr>
              <a:buChar char="•"/>
              <a:defRPr sz="2400">
                <a:solidFill>
                  <a:schemeClr val="accent2"/>
                </a:solidFill>
              </a:defRPr>
            </a:pPr>
            <a:r>
              <a:t>Preparing</a:t>
            </a:r>
            <a:r>
              <a:rPr b="0"/>
              <a:t> for the interview:</a:t>
            </a:r>
          </a:p>
          <a:p>
            <a:pPr marL="742950" lvl="1" indent="-285750">
              <a:spcBef>
                <a:spcPts val="0"/>
              </a:spcBef>
              <a:defRPr sz="2400" b="0">
                <a:solidFill>
                  <a:schemeClr val="accent2"/>
                </a:solidFill>
              </a:defRPr>
            </a:pPr>
            <a:r>
              <a:t>Learn as much as you can about the </a:t>
            </a:r>
            <a:r>
              <a:rPr b="1"/>
              <a:t>organization</a:t>
            </a:r>
            <a:r>
              <a:t> (mandate, publications, organigrame, strategic directions, news, etc.)</a:t>
            </a:r>
          </a:p>
          <a:p>
            <a:pPr marL="742950" lvl="1" indent="-285750">
              <a:spcBef>
                <a:spcPts val="0"/>
              </a:spcBef>
              <a:defRPr sz="2400" b="0">
                <a:solidFill>
                  <a:schemeClr val="accent2"/>
                </a:solidFill>
              </a:defRPr>
            </a:pPr>
            <a:r>
              <a:t>understand the </a:t>
            </a:r>
            <a:r>
              <a:rPr b="1"/>
              <a:t>position</a:t>
            </a:r>
            <a:r>
              <a:t> and look at the competencies in the job opening</a:t>
            </a:r>
          </a:p>
          <a:p>
            <a:pPr marL="742950" lvl="1" indent="-285750">
              <a:spcBef>
                <a:spcPts val="0"/>
              </a:spcBef>
              <a:defRPr sz="2400" b="0">
                <a:solidFill>
                  <a:schemeClr val="accent2"/>
                </a:solidFill>
              </a:defRPr>
            </a:pPr>
            <a:r>
              <a:t>review the application/PHP and select real </a:t>
            </a:r>
            <a:r>
              <a:rPr b="1"/>
              <a:t>examples </a:t>
            </a:r>
            <a:r>
              <a:t>matching their accomplishments to the competencies (i.e. how did they work in a team, solve conflict, mobilize resources, etc.)</a:t>
            </a:r>
          </a:p>
          <a:p>
            <a:pPr marL="742950" lvl="1" indent="-285750">
              <a:spcBef>
                <a:spcPts val="0"/>
              </a:spcBef>
              <a:defRPr sz="2400">
                <a:solidFill>
                  <a:schemeClr val="accent2"/>
                </a:solidFill>
              </a:defRPr>
            </a:pPr>
            <a:r>
              <a:t>Practice, practice, practice</a:t>
            </a:r>
            <a:r>
              <a:rPr b="0"/>
              <a:t> beforehand (refer to your application and the requirements of the job opening)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56" name="During the interview: do"/>
          <p:cNvSpPr txBox="1">
            <a:spLocks noGrp="1"/>
          </p:cNvSpPr>
          <p:nvPr>
            <p:ph type="title" idx="4294967295"/>
          </p:nvPr>
        </p:nvSpPr>
        <p:spPr>
          <a:xfrm>
            <a:off x="457200" y="0"/>
            <a:ext cx="8229600" cy="990600"/>
          </a:xfrm>
          <a:prstGeom prst="rect">
            <a:avLst/>
          </a:prstGeom>
        </p:spPr>
        <p:txBody>
          <a:bodyPr>
            <a:normAutofit/>
          </a:bodyPr>
          <a:lstStyle/>
          <a:p>
            <a:pPr algn="ctr">
              <a:defRPr b="0"/>
            </a:pPr>
            <a:r>
              <a:t> </a:t>
            </a:r>
            <a:r>
              <a:rPr sz="4000" b="1">
                <a:solidFill>
                  <a:srgbClr val="0000CC"/>
                </a:solidFill>
              </a:rPr>
              <a:t>During the interview: do</a:t>
            </a:r>
          </a:p>
        </p:txBody>
      </p:sp>
      <p:sp>
        <p:nvSpPr>
          <p:cNvPr id="57" name="If invited to an interview:…"/>
          <p:cNvSpPr txBox="1">
            <a:spLocks noGrp="1"/>
          </p:cNvSpPr>
          <p:nvPr>
            <p:ph type="body" idx="4294967295"/>
          </p:nvPr>
        </p:nvSpPr>
        <p:spPr>
          <a:xfrm>
            <a:off x="381000" y="914400"/>
            <a:ext cx="8229600" cy="5562600"/>
          </a:xfrm>
          <a:prstGeom prst="rect">
            <a:avLst/>
          </a:prstGeom>
        </p:spPr>
        <p:txBody>
          <a:bodyPr>
            <a:normAutofit/>
          </a:bodyPr>
          <a:lstStyle/>
          <a:p>
            <a:pPr>
              <a:spcBef>
                <a:spcPts val="400"/>
              </a:spcBef>
              <a:buChar char="•"/>
              <a:defRPr sz="2000" b="0">
                <a:solidFill>
                  <a:srgbClr val="0000CC"/>
                </a:solidFill>
              </a:defRPr>
            </a:pPr>
            <a:r>
              <a:rPr dirty="0"/>
              <a:t>If invited to an interview:</a:t>
            </a:r>
          </a:p>
          <a:p>
            <a:pPr marL="742950" lvl="1" indent="-285750">
              <a:spcBef>
                <a:spcPts val="0"/>
              </a:spcBef>
              <a:defRPr sz="2000">
                <a:solidFill>
                  <a:srgbClr val="0000CC"/>
                </a:solidFill>
              </a:defRPr>
            </a:pPr>
            <a:r>
              <a:rPr dirty="0"/>
              <a:t>face-to face</a:t>
            </a:r>
            <a:r>
              <a:rPr b="0" dirty="0"/>
              <a:t>, body language, few suggestions:</a:t>
            </a:r>
          </a:p>
          <a:p>
            <a:pPr marL="1143000" lvl="2" indent="-228600">
              <a:spcBef>
                <a:spcPts val="0"/>
              </a:spcBef>
              <a:defRPr sz="2000" b="0">
                <a:solidFill>
                  <a:srgbClr val="0000CC"/>
                </a:solidFill>
              </a:defRPr>
            </a:pPr>
            <a:r>
              <a:rPr dirty="0"/>
              <a:t>Dry firm hand shake at beginning and end of interview,</a:t>
            </a:r>
          </a:p>
          <a:p>
            <a:pPr marL="1143000" lvl="2" indent="-228600">
              <a:spcBef>
                <a:spcPts val="0"/>
              </a:spcBef>
              <a:defRPr sz="2000" b="0">
                <a:solidFill>
                  <a:srgbClr val="0000CC"/>
                </a:solidFill>
              </a:defRPr>
            </a:pPr>
            <a:r>
              <a:rPr lang="en-US" dirty="0"/>
              <a:t>M</a:t>
            </a:r>
            <a:r>
              <a:rPr dirty="0"/>
              <a:t>aintain eye contact,</a:t>
            </a:r>
          </a:p>
          <a:p>
            <a:pPr marL="1143000" lvl="2" indent="-228600">
              <a:spcBef>
                <a:spcPts val="0"/>
              </a:spcBef>
              <a:defRPr sz="2000" b="0">
                <a:solidFill>
                  <a:srgbClr val="0000CC"/>
                </a:solidFill>
              </a:defRPr>
            </a:pPr>
            <a:r>
              <a:rPr lang="en-US" dirty="0"/>
              <a:t>R</a:t>
            </a:r>
            <a:r>
              <a:rPr dirty="0"/>
              <a:t>eplies should be concise and to the point  and</a:t>
            </a:r>
          </a:p>
          <a:p>
            <a:pPr marL="1143000" lvl="2" indent="-228600">
              <a:spcBef>
                <a:spcPts val="0"/>
              </a:spcBef>
              <a:defRPr sz="2000" b="0">
                <a:solidFill>
                  <a:srgbClr val="0000CC"/>
                </a:solidFill>
              </a:defRPr>
            </a:pPr>
            <a:r>
              <a:rPr lang="en-US" dirty="0"/>
              <a:t>O</a:t>
            </a:r>
            <a:r>
              <a:rPr dirty="0"/>
              <a:t>verall just try to look and feel relaxed.</a:t>
            </a:r>
          </a:p>
          <a:p>
            <a:pPr marL="742950" lvl="1" indent="-285750">
              <a:spcBef>
                <a:spcPts val="0"/>
              </a:spcBef>
              <a:defRPr sz="2000" b="0">
                <a:solidFill>
                  <a:srgbClr val="0000CC"/>
                </a:solidFill>
              </a:defRPr>
            </a:pPr>
            <a:endParaRPr dirty="0"/>
          </a:p>
          <a:p>
            <a:pPr marL="742950" lvl="1" indent="-285750">
              <a:spcBef>
                <a:spcPts val="0"/>
              </a:spcBef>
              <a:defRPr sz="2000">
                <a:solidFill>
                  <a:srgbClr val="0000CC"/>
                </a:solidFill>
              </a:defRPr>
            </a:pPr>
            <a:r>
              <a:rPr dirty="0"/>
              <a:t>telephone </a:t>
            </a:r>
            <a:r>
              <a:rPr b="0" dirty="0"/>
              <a:t>(or Skype/</a:t>
            </a:r>
            <a:r>
              <a:rPr lang="en-US" b="0" dirty="0"/>
              <a:t>Teams</a:t>
            </a:r>
            <a:r>
              <a:rPr b="0" dirty="0"/>
              <a:t>) make sure you are in a private location and equipment is working</a:t>
            </a:r>
          </a:p>
          <a:p>
            <a:pPr marL="742950" lvl="1" indent="-285750">
              <a:spcBef>
                <a:spcPts val="0"/>
              </a:spcBef>
              <a:defRPr sz="2000" b="0">
                <a:solidFill>
                  <a:srgbClr val="0000CC"/>
                </a:solidFill>
              </a:defRPr>
            </a:pPr>
            <a:endParaRPr b="0" dirty="0"/>
          </a:p>
          <a:p>
            <a:pPr>
              <a:spcBef>
                <a:spcPts val="400"/>
              </a:spcBef>
              <a:buChar char="•"/>
              <a:defRPr sz="2000">
                <a:solidFill>
                  <a:srgbClr val="0000CC"/>
                </a:solidFill>
              </a:defRPr>
            </a:pPr>
            <a:r>
              <a:rPr dirty="0"/>
              <a:t>In both cases:</a:t>
            </a:r>
          </a:p>
          <a:p>
            <a:pPr marL="742950" lvl="1" indent="-285750">
              <a:spcBef>
                <a:spcPts val="0"/>
              </a:spcBef>
              <a:defRPr sz="2000" b="0">
                <a:solidFill>
                  <a:srgbClr val="0000CC"/>
                </a:solidFill>
              </a:defRPr>
            </a:pPr>
            <a:r>
              <a:rPr dirty="0"/>
              <a:t>Listen carefully to the complete question. Ask for clarification if a question is not clear</a:t>
            </a:r>
          </a:p>
          <a:p>
            <a:pPr marL="742950" lvl="1" indent="-285750">
              <a:spcBef>
                <a:spcPts val="0"/>
              </a:spcBef>
              <a:defRPr sz="2000" b="0">
                <a:solidFill>
                  <a:srgbClr val="0000CC"/>
                </a:solidFill>
              </a:defRPr>
            </a:pPr>
            <a:r>
              <a:rPr dirty="0"/>
              <a:t>Provide concrete examples that show you were able to handle a situation and/or learned from it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60" name="During the interview: do not"/>
          <p:cNvSpPr txBox="1">
            <a:spLocks noGrp="1"/>
          </p:cNvSpPr>
          <p:nvPr>
            <p:ph type="title" idx="4294967295"/>
          </p:nvPr>
        </p:nvSpPr>
        <p:spPr>
          <a:xfrm>
            <a:off x="304800" y="228599"/>
            <a:ext cx="8229600" cy="1143002"/>
          </a:xfrm>
          <a:prstGeom prst="rect">
            <a:avLst/>
          </a:prstGeom>
        </p:spPr>
        <p:txBody>
          <a:bodyPr>
            <a:normAutofit/>
          </a:bodyPr>
          <a:lstStyle/>
          <a:p>
            <a:pPr algn="ctr">
              <a:defRPr b="0"/>
            </a:pPr>
            <a:r>
              <a:t>  </a:t>
            </a:r>
            <a:r>
              <a:rPr sz="4000" b="1">
                <a:solidFill>
                  <a:srgbClr val="0000CC"/>
                </a:solidFill>
              </a:rPr>
              <a:t>During the interview: do not</a:t>
            </a:r>
          </a:p>
        </p:txBody>
      </p:sp>
      <p:sp>
        <p:nvSpPr>
          <p:cNvPr id="61" name="During the interviews candidates should not:…"/>
          <p:cNvSpPr txBox="1">
            <a:spLocks noGrp="1"/>
          </p:cNvSpPr>
          <p:nvPr>
            <p:ph type="body" idx="4294967295"/>
          </p:nvPr>
        </p:nvSpPr>
        <p:spPr>
          <a:xfrm>
            <a:off x="457200" y="1600200"/>
            <a:ext cx="8229600" cy="4525963"/>
          </a:xfrm>
          <a:prstGeom prst="rect">
            <a:avLst/>
          </a:prstGeom>
        </p:spPr>
        <p:txBody>
          <a:bodyPr>
            <a:normAutofit/>
          </a:bodyPr>
          <a:lstStyle/>
          <a:p>
            <a:pPr>
              <a:lnSpc>
                <a:spcPct val="80000"/>
              </a:lnSpc>
              <a:buChar char="•"/>
              <a:defRPr sz="2400" b="0">
                <a:solidFill>
                  <a:srgbClr val="0000CC"/>
                </a:solidFill>
              </a:defRPr>
            </a:pPr>
            <a:r>
              <a:t>During the interviews candidates should not:</a:t>
            </a:r>
          </a:p>
          <a:p>
            <a:pPr>
              <a:lnSpc>
                <a:spcPct val="80000"/>
              </a:lnSpc>
              <a:buChar char="•"/>
              <a:defRPr sz="2400" b="0">
                <a:solidFill>
                  <a:srgbClr val="0000CC"/>
                </a:solidFill>
              </a:defRPr>
            </a:pPr>
            <a:endParaRPr/>
          </a:p>
          <a:p>
            <a:pPr marL="742950" lvl="1" indent="-285750">
              <a:lnSpc>
                <a:spcPct val="80000"/>
              </a:lnSpc>
              <a:spcBef>
                <a:spcPts val="0"/>
              </a:spcBef>
              <a:defRPr sz="2400" b="0">
                <a:solidFill>
                  <a:srgbClr val="0000CC"/>
                </a:solidFill>
              </a:defRPr>
            </a:pPr>
            <a:r>
              <a:t>Answer in the hypothetical way</a:t>
            </a:r>
          </a:p>
          <a:p>
            <a:pPr>
              <a:lnSpc>
                <a:spcPct val="80000"/>
              </a:lnSpc>
              <a:buSzTx/>
              <a:buNone/>
              <a:defRPr sz="2400" b="0">
                <a:solidFill>
                  <a:srgbClr val="0000CC"/>
                </a:solidFill>
              </a:defRPr>
            </a:pPr>
            <a:endParaRPr/>
          </a:p>
          <a:p>
            <a:pPr marL="742950" lvl="1" indent="-285750">
              <a:lnSpc>
                <a:spcPct val="80000"/>
              </a:lnSpc>
              <a:spcBef>
                <a:spcPts val="0"/>
              </a:spcBef>
              <a:defRPr sz="2400" b="0">
                <a:solidFill>
                  <a:srgbClr val="0000CC"/>
                </a:solidFill>
              </a:defRPr>
            </a:pPr>
            <a:r>
              <a:t>Talk about “we”, rather talk in the “I”</a:t>
            </a:r>
          </a:p>
          <a:p>
            <a:pPr>
              <a:lnSpc>
                <a:spcPct val="80000"/>
              </a:lnSpc>
              <a:buChar char="•"/>
              <a:defRPr sz="2400" b="0">
                <a:solidFill>
                  <a:srgbClr val="0000CC"/>
                </a:solidFill>
              </a:defRPr>
            </a:pPr>
            <a:endParaRPr/>
          </a:p>
          <a:p>
            <a:pPr marL="742950" lvl="1" indent="-285750">
              <a:lnSpc>
                <a:spcPct val="80000"/>
              </a:lnSpc>
              <a:spcBef>
                <a:spcPts val="0"/>
              </a:spcBef>
              <a:defRPr sz="2400" b="0">
                <a:solidFill>
                  <a:srgbClr val="0000CC"/>
                </a:solidFill>
              </a:defRPr>
            </a:pPr>
            <a:r>
              <a:t>Espouse theories or values (“waffling on”)</a:t>
            </a:r>
            <a:br/>
            <a:endParaRPr/>
          </a:p>
          <a:p>
            <a:pPr marL="742950" lvl="1" indent="-285750">
              <a:lnSpc>
                <a:spcPct val="80000"/>
              </a:lnSpc>
              <a:spcBef>
                <a:spcPts val="0"/>
              </a:spcBef>
              <a:defRPr sz="2400" b="0">
                <a:solidFill>
                  <a:srgbClr val="0000CC"/>
                </a:solidFill>
              </a:defRPr>
            </a:pPr>
            <a:r>
              <a:t>Make blanket generalizations or statements about the future</a:t>
            </a:r>
            <a:br/>
            <a:endParaRPr/>
          </a:p>
          <a:p>
            <a:pPr marL="742950" lvl="1" indent="-285750">
              <a:lnSpc>
                <a:spcPct val="80000"/>
              </a:lnSpc>
              <a:spcBef>
                <a:spcPts val="0"/>
              </a:spcBef>
              <a:defRPr sz="2400" b="0">
                <a:solidFill>
                  <a:srgbClr val="0000CC"/>
                </a:solidFill>
              </a:defRPr>
            </a:pPr>
            <a:r>
              <a:t>Interrupt the panel</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1092</Words>
  <Application>Microsoft Macintosh PowerPoint</Application>
  <PresentationFormat>On-screen Show (4:3)</PresentationFormat>
  <Paragraphs>139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Default Design</vt:lpstr>
      <vt:lpstr>PowerPoint Presentation</vt:lpstr>
      <vt:lpstr>Agenda</vt:lpstr>
      <vt:lpstr> Values and Competencies</vt:lpstr>
      <vt:lpstr> Values and Competencies (continued)</vt:lpstr>
      <vt:lpstr>  Why competency-based interviews (CBI)?</vt:lpstr>
      <vt:lpstr>  CAR (L) Principle</vt:lpstr>
      <vt:lpstr> Prepare for the interview</vt:lpstr>
      <vt:lpstr> During the interview: do</vt:lpstr>
      <vt:lpstr>  During the interview: do not</vt:lpstr>
      <vt:lpstr>Sample questions on Teamwork</vt:lpstr>
      <vt:lpstr>Sample questions on Planning and Organizing</vt:lpstr>
      <vt:lpstr>Sample questions on Planning and Organizing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Marcia Viana-Mulholland</cp:lastModifiedBy>
  <cp:revision>4</cp:revision>
  <dcterms:modified xsi:type="dcterms:W3CDTF">2024-02-12T21:13:34Z</dcterms:modified>
</cp:coreProperties>
</file>